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Montaser Arabic Heavy" charset="1" panose="00000A00000000000000"/>
      <p:regular r:id="rId19"/>
    </p:embeddedFont>
    <p:embeddedFont>
      <p:font typeface="Anton" charset="1" panose="00000500000000000000"/>
      <p:regular r:id="rId20"/>
    </p:embeddedFont>
    <p:embeddedFont>
      <p:font typeface="Aileron Bold" charset="1" panose="00000800000000000000"/>
      <p:regular r:id="rId21"/>
    </p:embeddedFont>
    <p:embeddedFont>
      <p:font typeface="Montaser Arabic" charset="1" panose="00000500000000000000"/>
      <p:regular r:id="rId22"/>
    </p:embeddedFont>
    <p:embeddedFont>
      <p:font typeface="Open Sans Bold" charset="1" panose="020B0806030504020204"/>
      <p:regular r:id="rId23"/>
    </p:embeddedFont>
    <p:embeddedFont>
      <p:font typeface="Aileron" charset="1" panose="00000500000000000000"/>
      <p:regular r:id="rId24"/>
    </p:embeddedFont>
    <p:embeddedFont>
      <p:font typeface="Aileron Heavy" charset="1" panose="00000A00000000000000"/>
      <p:regular r:id="rId25"/>
    </p:embeddedFont>
    <p:embeddedFont>
      <p:font typeface="Heading Now 71-78" charset="1" panose="00000000000000000000"/>
      <p:regular r:id="rId26"/>
    </p:embeddedFont>
    <p:embeddedFont>
      <p:font typeface="DM Sans" charset="1" panose="00000000000000000000"/>
      <p:regular r:id="rId27"/>
    </p:embeddedFont>
    <p:embeddedFont>
      <p:font typeface="Montaser Arabic Bold" charset="1" panose="000008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50.png" Type="http://schemas.openxmlformats.org/officeDocument/2006/relationships/image"/><Relationship Id="rId5" Target="../media/image51.png" Type="http://schemas.openxmlformats.org/officeDocument/2006/relationships/image"/><Relationship Id="rId6" Target="../media/image5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svg" Type="http://schemas.openxmlformats.org/officeDocument/2006/relationships/image"/><Relationship Id="rId11" Target="../media/image58.png" Type="http://schemas.openxmlformats.org/officeDocument/2006/relationships/image"/><Relationship Id="rId12" Target="../media/image59.svg" Type="http://schemas.openxmlformats.org/officeDocument/2006/relationships/image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53.png" Type="http://schemas.openxmlformats.org/officeDocument/2006/relationships/image"/><Relationship Id="rId5" Target="../media/image44.png" Type="http://schemas.openxmlformats.org/officeDocument/2006/relationships/image"/><Relationship Id="rId6" Target="../media/image45.svg" Type="http://schemas.openxmlformats.org/officeDocument/2006/relationships/image"/><Relationship Id="rId7" Target="../media/image54.png" Type="http://schemas.openxmlformats.org/officeDocument/2006/relationships/image"/><Relationship Id="rId8" Target="../media/image55.sv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60.png" Type="http://schemas.openxmlformats.org/officeDocument/2006/relationships/image"/><Relationship Id="rId5" Target="../media/image61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63.png" Type="http://schemas.openxmlformats.org/officeDocument/2006/relationships/image"/><Relationship Id="rId6" Target="../media/image64.svg" Type="http://schemas.openxmlformats.org/officeDocument/2006/relationships/image"/><Relationship Id="rId7" Target="../media/image65.png" Type="http://schemas.openxmlformats.org/officeDocument/2006/relationships/image"/><Relationship Id="rId8" Target="https://tresenunocultivos.cl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12" Target="../media/image30.png" Type="http://schemas.openxmlformats.org/officeDocument/2006/relationships/image"/><Relationship Id="rId13" Target="../media/image31.svg" Type="http://schemas.openxmlformats.org/officeDocument/2006/relationships/image"/><Relationship Id="rId14" Target="../media/image32.png" Type="http://schemas.openxmlformats.org/officeDocument/2006/relationships/image"/><Relationship Id="rId15" Target="../media/image33.png" Type="http://schemas.openxmlformats.org/officeDocument/2006/relationships/image"/><Relationship Id="rId16" Target="../media/image34.svg" Type="http://schemas.openxmlformats.org/officeDocument/2006/relationships/image"/><Relationship Id="rId17" Target="../media/image35.png" Type="http://schemas.openxmlformats.org/officeDocument/2006/relationships/image"/><Relationship Id="rId18" Target="../media/image36.svg" Type="http://schemas.openxmlformats.org/officeDocument/2006/relationships/image"/><Relationship Id="rId19" Target="../media/image37.png" Type="http://schemas.openxmlformats.org/officeDocument/2006/relationships/image"/><Relationship Id="rId2" Target="../media/image15.png" Type="http://schemas.openxmlformats.org/officeDocument/2006/relationships/image"/><Relationship Id="rId20" Target="../media/image38.svg" Type="http://schemas.openxmlformats.org/officeDocument/2006/relationships/image"/><Relationship Id="rId21" Target="https://github.com/CelineToledoJ/Capstone_805D-Equipo-3" TargetMode="External" Type="http://schemas.openxmlformats.org/officeDocument/2006/relationships/hyperlink"/><Relationship Id="rId3" Target="../media/image1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svg" Type="http://schemas.openxmlformats.org/officeDocument/2006/relationships/image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Relationship Id="rId8" Target="../media/image43.sv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6.png" Type="http://schemas.openxmlformats.org/officeDocument/2006/relationships/image"/><Relationship Id="rId5" Target="../media/image47.pn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50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48.png" Type="http://schemas.openxmlformats.org/officeDocument/2006/relationships/image"/><Relationship Id="rId8" Target="../media/image4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41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91522" y="8251926"/>
            <a:ext cx="3501275" cy="1006374"/>
            <a:chOff x="0" y="0"/>
            <a:chExt cx="922147" cy="2650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2147" cy="265053"/>
            </a:xfrm>
            <a:custGeom>
              <a:avLst/>
              <a:gdLst/>
              <a:ahLst/>
              <a:cxnLst/>
              <a:rect r="r" b="b" t="t" l="l"/>
              <a:pathLst>
                <a:path h="265053" w="922147">
                  <a:moveTo>
                    <a:pt x="0" y="0"/>
                  </a:moveTo>
                  <a:lnTo>
                    <a:pt x="922147" y="0"/>
                  </a:lnTo>
                  <a:lnTo>
                    <a:pt x="922147" y="265053"/>
                  </a:lnTo>
                  <a:lnTo>
                    <a:pt x="0" y="265053"/>
                  </a:lnTo>
                  <a:close/>
                </a:path>
              </a:pathLst>
            </a:custGeom>
            <a:solidFill>
              <a:srgbClr val="16554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22147" cy="3222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5058" y="0"/>
            <a:ext cx="5741385" cy="10287000"/>
            <a:chOff x="0" y="0"/>
            <a:chExt cx="889491" cy="15937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89491" cy="1593725"/>
            </a:xfrm>
            <a:custGeom>
              <a:avLst/>
              <a:gdLst/>
              <a:ahLst/>
              <a:cxnLst/>
              <a:rect r="r" b="b" t="t" l="l"/>
              <a:pathLst>
                <a:path h="1593725" w="889491">
                  <a:moveTo>
                    <a:pt x="0" y="0"/>
                  </a:moveTo>
                  <a:lnTo>
                    <a:pt x="889491" y="0"/>
                  </a:lnTo>
                  <a:lnTo>
                    <a:pt x="889491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84257" t="0" r="-84257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2386786" y="0"/>
            <a:ext cx="6709198" cy="7321250"/>
            <a:chOff x="0" y="0"/>
            <a:chExt cx="660400" cy="7206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0400" cy="720645"/>
            </a:xfrm>
            <a:custGeom>
              <a:avLst/>
              <a:gdLst/>
              <a:ahLst/>
              <a:cxnLst/>
              <a:rect r="r" b="b" t="t" l="l"/>
              <a:pathLst>
                <a:path h="720645" w="660400">
                  <a:moveTo>
                    <a:pt x="220252" y="701576"/>
                  </a:moveTo>
                  <a:cubicBezTo>
                    <a:pt x="254109" y="713090"/>
                    <a:pt x="292600" y="720645"/>
                    <a:pt x="330378" y="720645"/>
                  </a:cubicBezTo>
                  <a:cubicBezTo>
                    <a:pt x="368157" y="720645"/>
                    <a:pt x="404509" y="714169"/>
                    <a:pt x="438009" y="702655"/>
                  </a:cubicBezTo>
                  <a:cubicBezTo>
                    <a:pt x="438723" y="702295"/>
                    <a:pt x="439435" y="702295"/>
                    <a:pt x="440148" y="701936"/>
                  </a:cubicBezTo>
                  <a:cubicBezTo>
                    <a:pt x="565955" y="655881"/>
                    <a:pt x="658618" y="534267"/>
                    <a:pt x="660400" y="394190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393898"/>
                  </a:lnTo>
                  <a:cubicBezTo>
                    <a:pt x="1782" y="534985"/>
                    <a:pt x="93019" y="656601"/>
                    <a:pt x="220252" y="701576"/>
                  </a:cubicBezTo>
                  <a:close/>
                </a:path>
              </a:pathLst>
            </a:custGeom>
            <a:blipFill>
              <a:blip r:embed="rId3"/>
              <a:stretch>
                <a:fillRect l="-7442" t="-12405" r="0" b="-18876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8089610" y="8251926"/>
            <a:ext cx="1006374" cy="100637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8925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true" rot="0">
            <a:off x="0" y="4355499"/>
            <a:ext cx="5931501" cy="5931501"/>
          </a:xfrm>
          <a:custGeom>
            <a:avLst/>
            <a:gdLst/>
            <a:ahLst/>
            <a:cxnLst/>
            <a:rect r="r" b="b" t="t" l="l"/>
            <a:pathLst>
              <a:path h="5931501" w="5931501">
                <a:moveTo>
                  <a:pt x="0" y="5931501"/>
                </a:moveTo>
                <a:lnTo>
                  <a:pt x="5931501" y="5931501"/>
                </a:lnTo>
                <a:lnTo>
                  <a:pt x="5931501" y="0"/>
                </a:lnTo>
                <a:lnTo>
                  <a:pt x="0" y="0"/>
                </a:lnTo>
                <a:lnTo>
                  <a:pt x="0" y="593150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962400" y="-1279739"/>
            <a:ext cx="4325600" cy="4325600"/>
          </a:xfrm>
          <a:custGeom>
            <a:avLst/>
            <a:gdLst/>
            <a:ahLst/>
            <a:cxnLst/>
            <a:rect r="r" b="b" t="t" l="l"/>
            <a:pathLst>
              <a:path h="4325600" w="4325600">
                <a:moveTo>
                  <a:pt x="0" y="0"/>
                </a:moveTo>
                <a:lnTo>
                  <a:pt x="4325600" y="0"/>
                </a:lnTo>
                <a:lnTo>
                  <a:pt x="4325600" y="4325600"/>
                </a:lnTo>
                <a:lnTo>
                  <a:pt x="0" y="4325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084193" y="4983281"/>
            <a:ext cx="6400730" cy="54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9"/>
              </a:lnSpc>
            </a:pPr>
            <a:r>
              <a:rPr lang="en-US" sz="3263" b="true">
                <a:solidFill>
                  <a:srgbClr val="FFFFFF"/>
                </a:solidFill>
                <a:latin typeface="Montaser Arabic Heavy"/>
                <a:ea typeface="Montaser Arabic Heavy"/>
                <a:cs typeface="Montaser Arabic Heavy"/>
                <a:sym typeface="Montaser Arabic Heavy"/>
              </a:rPr>
              <a:t>CULTIVOS ORGANICOS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36981" y="3083961"/>
            <a:ext cx="7747942" cy="1956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5465"/>
              </a:lnSpc>
              <a:spcBef>
                <a:spcPct val="0"/>
              </a:spcBef>
            </a:pPr>
            <a:r>
              <a:rPr lang="en-US" sz="13106">
                <a:solidFill>
                  <a:srgbClr val="EEFFC4"/>
                </a:solidFill>
                <a:latin typeface="Anton"/>
                <a:ea typeface="Anton"/>
                <a:cs typeface="Anton"/>
                <a:sym typeface="Anton"/>
              </a:rPr>
              <a:t>TRES EN UNO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092121" y="8007050"/>
            <a:ext cx="7683157" cy="1656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60"/>
              </a:lnSpc>
            </a:pPr>
            <a:r>
              <a:rPr lang="en-US" sz="1900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    INTEGRANTES:</a:t>
            </a:r>
          </a:p>
          <a:p>
            <a:pPr algn="just" marL="410227" indent="-205114" lvl="1">
              <a:lnSpc>
                <a:spcPts val="2660"/>
              </a:lnSpc>
              <a:buFont typeface="Arial"/>
              <a:buChar char="•"/>
            </a:pPr>
            <a:r>
              <a:rPr lang="en-US" b="true" sz="190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Celine Toledo: Scrum Master.</a:t>
            </a:r>
          </a:p>
          <a:p>
            <a:pPr algn="just" marL="410227" indent="-205114" lvl="1">
              <a:lnSpc>
                <a:spcPts val="2660"/>
              </a:lnSpc>
              <a:buFont typeface="Arial"/>
              <a:buChar char="•"/>
            </a:pPr>
            <a:r>
              <a:rPr lang="en-US" b="true" sz="190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Catalina Berrios: Product Owner.</a:t>
            </a:r>
          </a:p>
          <a:p>
            <a:pPr algn="just" marL="410227" indent="-205114" lvl="1">
              <a:lnSpc>
                <a:spcPts val="2660"/>
              </a:lnSpc>
              <a:buFont typeface="Arial"/>
              <a:buChar char="•"/>
            </a:pPr>
            <a:r>
              <a:rPr lang="en-US" b="true" sz="190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Benjamin Lobos: Lider de Desarrollo TI.</a:t>
            </a:r>
          </a:p>
          <a:p>
            <a:pPr algn="just">
              <a:lnSpc>
                <a:spcPts val="266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0281117" y="5837956"/>
            <a:ext cx="8006883" cy="416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3"/>
              </a:lnSpc>
              <a:spcBef>
                <a:spcPct val="0"/>
              </a:spcBef>
            </a:pPr>
            <a:r>
              <a:rPr lang="en-US" sz="2799">
                <a:solidFill>
                  <a:srgbClr val="EEFFC4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PROYECTO  APT      -        CAPSTONE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41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5400000">
            <a:off x="5758548" y="8546435"/>
            <a:ext cx="3382372" cy="3388533"/>
          </a:xfrm>
          <a:custGeom>
            <a:avLst/>
            <a:gdLst/>
            <a:ahLst/>
            <a:cxnLst/>
            <a:rect r="r" b="b" t="t" l="l"/>
            <a:pathLst>
              <a:path h="3388533" w="3382372">
                <a:moveTo>
                  <a:pt x="0" y="3388533"/>
                </a:moveTo>
                <a:lnTo>
                  <a:pt x="3382372" y="3388533"/>
                </a:lnTo>
                <a:lnTo>
                  <a:pt x="3382372" y="0"/>
                </a:lnTo>
                <a:lnTo>
                  <a:pt x="0" y="0"/>
                </a:lnTo>
                <a:lnTo>
                  <a:pt x="0" y="338853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9644" y="2638613"/>
            <a:ext cx="4118188" cy="2223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Espacio para registrar y seguir reuniones con el cliente, checkpoints y reuniones de equipo, manteniendo un historial ordenado de acuerdos y avances.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4817659" y="2730359"/>
            <a:ext cx="13134638" cy="4912027"/>
          </a:xfrm>
          <a:custGeom>
            <a:avLst/>
            <a:gdLst/>
            <a:ahLst/>
            <a:cxnLst/>
            <a:rect r="r" b="b" t="t" l="l"/>
            <a:pathLst>
              <a:path h="4912027" w="13134638">
                <a:moveTo>
                  <a:pt x="0" y="0"/>
                </a:moveTo>
                <a:lnTo>
                  <a:pt x="13134638" y="0"/>
                </a:lnTo>
                <a:lnTo>
                  <a:pt x="13134638" y="4912026"/>
                </a:lnTo>
                <a:lnTo>
                  <a:pt x="0" y="49120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6246" t="-90680" r="-17101" b="-55012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992195">
            <a:off x="3527034" y="4809426"/>
            <a:ext cx="1922784" cy="753892"/>
          </a:xfrm>
          <a:custGeom>
            <a:avLst/>
            <a:gdLst/>
            <a:ahLst/>
            <a:cxnLst/>
            <a:rect r="r" b="b" t="t" l="l"/>
            <a:pathLst>
              <a:path h="753892" w="1922784">
                <a:moveTo>
                  <a:pt x="1922784" y="753892"/>
                </a:moveTo>
                <a:lnTo>
                  <a:pt x="0" y="753892"/>
                </a:lnTo>
                <a:lnTo>
                  <a:pt x="0" y="0"/>
                </a:lnTo>
                <a:lnTo>
                  <a:pt x="1922784" y="0"/>
                </a:lnTo>
                <a:lnTo>
                  <a:pt x="1922784" y="75389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41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5400000">
            <a:off x="5758548" y="8546435"/>
            <a:ext cx="3382372" cy="3388533"/>
          </a:xfrm>
          <a:custGeom>
            <a:avLst/>
            <a:gdLst/>
            <a:ahLst/>
            <a:cxnLst/>
            <a:rect r="r" b="b" t="t" l="l"/>
            <a:pathLst>
              <a:path h="3388533" w="3382372">
                <a:moveTo>
                  <a:pt x="0" y="3388533"/>
                </a:moveTo>
                <a:lnTo>
                  <a:pt x="3382372" y="3388533"/>
                </a:lnTo>
                <a:lnTo>
                  <a:pt x="3382372" y="0"/>
                </a:lnTo>
                <a:lnTo>
                  <a:pt x="0" y="0"/>
                </a:lnTo>
                <a:lnTo>
                  <a:pt x="0" y="338853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07484" y="1691769"/>
            <a:ext cx="13154811" cy="5797035"/>
          </a:xfrm>
          <a:custGeom>
            <a:avLst/>
            <a:gdLst/>
            <a:ahLst/>
            <a:cxnLst/>
            <a:rect r="r" b="b" t="t" l="l"/>
            <a:pathLst>
              <a:path h="5797035" w="13154811">
                <a:moveTo>
                  <a:pt x="0" y="0"/>
                </a:moveTo>
                <a:lnTo>
                  <a:pt x="13154811" y="0"/>
                </a:lnTo>
                <a:lnTo>
                  <a:pt x="13154811" y="5797035"/>
                </a:lnTo>
                <a:lnTo>
                  <a:pt x="0" y="57970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" t="-25526" r="-3847" b="-706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6025902" y="6999038"/>
            <a:ext cx="1277861" cy="716667"/>
          </a:xfrm>
          <a:custGeom>
            <a:avLst/>
            <a:gdLst/>
            <a:ahLst/>
            <a:cxnLst/>
            <a:rect r="r" b="b" t="t" l="l"/>
            <a:pathLst>
              <a:path h="716667" w="1277861">
                <a:moveTo>
                  <a:pt x="0" y="0"/>
                </a:moveTo>
                <a:lnTo>
                  <a:pt x="1277861" y="0"/>
                </a:lnTo>
                <a:lnTo>
                  <a:pt x="1277861" y="716667"/>
                </a:lnTo>
                <a:lnTo>
                  <a:pt x="0" y="7166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988215">
            <a:off x="2107879" y="3377991"/>
            <a:ext cx="1982751" cy="821189"/>
          </a:xfrm>
          <a:custGeom>
            <a:avLst/>
            <a:gdLst/>
            <a:ahLst/>
            <a:cxnLst/>
            <a:rect r="r" b="b" t="t" l="l"/>
            <a:pathLst>
              <a:path h="821189" w="1982751">
                <a:moveTo>
                  <a:pt x="0" y="0"/>
                </a:moveTo>
                <a:lnTo>
                  <a:pt x="1982751" y="0"/>
                </a:lnTo>
                <a:lnTo>
                  <a:pt x="1982751" y="821189"/>
                </a:lnTo>
                <a:lnTo>
                  <a:pt x="0" y="821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4560229">
            <a:off x="9617776" y="1598276"/>
            <a:ext cx="1221965" cy="814134"/>
          </a:xfrm>
          <a:custGeom>
            <a:avLst/>
            <a:gdLst/>
            <a:ahLst/>
            <a:cxnLst/>
            <a:rect r="r" b="b" t="t" l="l"/>
            <a:pathLst>
              <a:path h="814134" w="1221965">
                <a:moveTo>
                  <a:pt x="0" y="814134"/>
                </a:moveTo>
                <a:lnTo>
                  <a:pt x="1221965" y="814134"/>
                </a:lnTo>
                <a:lnTo>
                  <a:pt x="1221965" y="0"/>
                </a:lnTo>
                <a:lnTo>
                  <a:pt x="0" y="0"/>
                </a:lnTo>
                <a:lnTo>
                  <a:pt x="0" y="814134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639837">
            <a:off x="11512069" y="7161981"/>
            <a:ext cx="2169776" cy="653645"/>
          </a:xfrm>
          <a:custGeom>
            <a:avLst/>
            <a:gdLst/>
            <a:ahLst/>
            <a:cxnLst/>
            <a:rect r="r" b="b" t="t" l="l"/>
            <a:pathLst>
              <a:path h="653645" w="2169776">
                <a:moveTo>
                  <a:pt x="0" y="0"/>
                </a:moveTo>
                <a:lnTo>
                  <a:pt x="2169777" y="0"/>
                </a:lnTo>
                <a:lnTo>
                  <a:pt x="2169777" y="653645"/>
                </a:lnTo>
                <a:lnTo>
                  <a:pt x="0" y="65364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129913" y="8149592"/>
            <a:ext cx="2985416" cy="1108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Actividades que se encuentran en un estado pendiente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2578" y="1677270"/>
            <a:ext cx="2386677" cy="1480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Acceso rápido a el sprint backlog de la fase correspondiente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794892" y="822008"/>
            <a:ext cx="3802066" cy="365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Actividades en  proceso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28759" y="8149592"/>
            <a:ext cx="2985416" cy="1108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Evidencia de actividades realizadas ya finalizadas.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41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Textured Brutalist Circle Element"/>
          <p:cNvSpPr/>
          <p:nvPr/>
        </p:nvSpPr>
        <p:spPr>
          <a:xfrm flipH="false" flipV="true" rot="0">
            <a:off x="209046" y="8712848"/>
            <a:ext cx="3755552" cy="3762392"/>
          </a:xfrm>
          <a:custGeom>
            <a:avLst/>
            <a:gdLst/>
            <a:ahLst/>
            <a:cxnLst/>
            <a:rect r="r" b="b" t="t" l="l"/>
            <a:pathLst>
              <a:path h="3762392" w="3755552">
                <a:moveTo>
                  <a:pt x="0" y="3762393"/>
                </a:moveTo>
                <a:lnTo>
                  <a:pt x="3755552" y="3762393"/>
                </a:lnTo>
                <a:lnTo>
                  <a:pt x="3755552" y="0"/>
                </a:lnTo>
                <a:lnTo>
                  <a:pt x="0" y="0"/>
                </a:lnTo>
                <a:lnTo>
                  <a:pt x="0" y="376239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2715" y="2790480"/>
            <a:ext cx="993179" cy="1818176"/>
          </a:xfrm>
          <a:custGeom>
            <a:avLst/>
            <a:gdLst/>
            <a:ahLst/>
            <a:cxnLst/>
            <a:rect r="r" b="b" t="t" l="l"/>
            <a:pathLst>
              <a:path h="1818176" w="993179">
                <a:moveTo>
                  <a:pt x="0" y="0"/>
                </a:moveTo>
                <a:lnTo>
                  <a:pt x="993179" y="0"/>
                </a:lnTo>
                <a:lnTo>
                  <a:pt x="993179" y="1818177"/>
                </a:lnTo>
                <a:lnTo>
                  <a:pt x="0" y="1818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207302" y="2790480"/>
            <a:ext cx="993179" cy="1818176"/>
          </a:xfrm>
          <a:custGeom>
            <a:avLst/>
            <a:gdLst/>
            <a:ahLst/>
            <a:cxnLst/>
            <a:rect r="r" b="b" t="t" l="l"/>
            <a:pathLst>
              <a:path h="1818176" w="993179">
                <a:moveTo>
                  <a:pt x="0" y="0"/>
                </a:moveTo>
                <a:lnTo>
                  <a:pt x="993179" y="0"/>
                </a:lnTo>
                <a:lnTo>
                  <a:pt x="993179" y="1818177"/>
                </a:lnTo>
                <a:lnTo>
                  <a:pt x="0" y="1818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78593" y="2790480"/>
            <a:ext cx="993179" cy="1818176"/>
          </a:xfrm>
          <a:custGeom>
            <a:avLst/>
            <a:gdLst/>
            <a:ahLst/>
            <a:cxnLst/>
            <a:rect r="r" b="b" t="t" l="l"/>
            <a:pathLst>
              <a:path h="1818176" w="993179">
                <a:moveTo>
                  <a:pt x="0" y="0"/>
                </a:moveTo>
                <a:lnTo>
                  <a:pt x="993178" y="0"/>
                </a:lnTo>
                <a:lnTo>
                  <a:pt x="993178" y="1818177"/>
                </a:lnTo>
                <a:lnTo>
                  <a:pt x="0" y="1818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86822" y="572452"/>
            <a:ext cx="819654" cy="819654"/>
          </a:xfrm>
          <a:custGeom>
            <a:avLst/>
            <a:gdLst/>
            <a:ahLst/>
            <a:cxnLst/>
            <a:rect r="r" b="b" t="t" l="l"/>
            <a:pathLst>
              <a:path h="819654" w="819654">
                <a:moveTo>
                  <a:pt x="0" y="0"/>
                </a:moveTo>
                <a:lnTo>
                  <a:pt x="819654" y="0"/>
                </a:lnTo>
                <a:lnTo>
                  <a:pt x="819654" y="819655"/>
                </a:lnTo>
                <a:lnTo>
                  <a:pt x="0" y="8196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894990" y="618873"/>
            <a:ext cx="819654" cy="819654"/>
          </a:xfrm>
          <a:custGeom>
            <a:avLst/>
            <a:gdLst/>
            <a:ahLst/>
            <a:cxnLst/>
            <a:rect r="r" b="b" t="t" l="l"/>
            <a:pathLst>
              <a:path h="819654" w="819654">
                <a:moveTo>
                  <a:pt x="0" y="0"/>
                </a:moveTo>
                <a:lnTo>
                  <a:pt x="819654" y="0"/>
                </a:lnTo>
                <a:lnTo>
                  <a:pt x="819654" y="819654"/>
                </a:lnTo>
                <a:lnTo>
                  <a:pt x="0" y="8196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45393" y="4750191"/>
            <a:ext cx="4584125" cy="49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0"/>
              </a:lnSpc>
            </a:pPr>
            <a:r>
              <a:rPr lang="en-US" sz="3100" b="true">
                <a:solidFill>
                  <a:srgbClr val="FFFFFF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Scrum Master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765178"/>
            <a:ext cx="4584125" cy="2759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43" indent="-172721" lvl="1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Se encargó de planificar y facilitar las ceremonias ágiles (daily, planning, review y retrospectiva).</a:t>
            </a:r>
          </a:p>
          <a:p>
            <a:pPr algn="l">
              <a:lnSpc>
                <a:spcPts val="2240"/>
              </a:lnSpc>
            </a:pPr>
          </a:p>
          <a:p>
            <a:pPr algn="l" marL="345443" indent="-172721" lvl="1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Mantuvo el tablero de tareas actualizado y visible para todo el equipo.</a:t>
            </a:r>
          </a:p>
          <a:p>
            <a:pPr algn="l">
              <a:lnSpc>
                <a:spcPts val="2240"/>
              </a:lnSpc>
            </a:pPr>
          </a:p>
          <a:p>
            <a:pPr algn="l" marL="345443" indent="-172721" lvl="1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Gestionó impedimentos y ayudó a que el equipo cumpliera los plazos del proyecto.</a:t>
            </a:r>
          </a:p>
          <a:p>
            <a:pPr algn="l" marL="0" indent="0" lvl="0">
              <a:lnSpc>
                <a:spcPts val="224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7207302" y="4750191"/>
            <a:ext cx="4584125" cy="51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 b="true">
                <a:solidFill>
                  <a:srgbClr val="FFFFFF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Product Owner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03450" y="5765178"/>
            <a:ext cx="4584125" cy="294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032" indent="-183516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Realizó el levantamiento de requerimientos y la priorización junto al cliente.</a:t>
            </a:r>
          </a:p>
          <a:p>
            <a:pPr algn="l">
              <a:lnSpc>
                <a:spcPts val="2380"/>
              </a:lnSpc>
            </a:pPr>
          </a:p>
          <a:p>
            <a:pPr algn="l" marL="367032" indent="-183516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Organizó y mantuvo el Product Backlog con historias de usuario claras.</a:t>
            </a:r>
          </a:p>
          <a:p>
            <a:pPr algn="l">
              <a:lnSpc>
                <a:spcPts val="2380"/>
              </a:lnSpc>
            </a:pPr>
          </a:p>
          <a:p>
            <a:pPr algn="l" marL="367032" indent="-183516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Definió criterios de aceptación y validó que cada entrega respondiera al negocio y a los usuarios.</a:t>
            </a:r>
          </a:p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2578593" y="4750191"/>
            <a:ext cx="5920478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600" b="true">
                <a:solidFill>
                  <a:srgbClr val="FFFFFF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Desarrollador Principal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78593" y="5616859"/>
            <a:ext cx="4584125" cy="3135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Diseñó e implementó los módulos clave del sistema (frontend y backend).</a:t>
            </a:r>
          </a:p>
          <a:p>
            <a:pPr algn="l">
              <a:lnSpc>
                <a:spcPts val="2520"/>
              </a:lnSpc>
            </a:pPr>
          </a:p>
          <a:p>
            <a:pPr algn="l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Integró servicios, APIs y base de datos dentro de la solución.</a:t>
            </a:r>
          </a:p>
          <a:p>
            <a:pPr algn="l">
              <a:lnSpc>
                <a:spcPts val="2520"/>
              </a:lnSpc>
            </a:pPr>
          </a:p>
          <a:p>
            <a:pPr algn="l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Revisó el código del equipo, realizó pruebas técnicas y apoyó el despliegue de las versiones del producto.</a:t>
            </a:r>
          </a:p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562927"/>
            <a:ext cx="15665594" cy="12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0"/>
              </a:lnSpc>
            </a:pPr>
            <a:r>
              <a:rPr lang="en-US" sz="4000" b="true">
                <a:solidFill>
                  <a:srgbClr val="EEFFC4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División de Actividades, interés profesional</a:t>
            </a:r>
          </a:p>
          <a:p>
            <a:pPr algn="ctr">
              <a:lnSpc>
                <a:spcPts val="4960"/>
              </a:lnSpc>
            </a:pPr>
            <a:r>
              <a:rPr lang="en-US" sz="4000" b="true">
                <a:solidFill>
                  <a:srgbClr val="EEFFC4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 y alinacion con el perfil de egreso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41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489818"/>
            <a:ext cx="18288000" cy="4797182"/>
            <a:chOff x="0" y="0"/>
            <a:chExt cx="2833290" cy="7432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743209"/>
            </a:xfrm>
            <a:custGeom>
              <a:avLst/>
              <a:gdLst/>
              <a:ahLst/>
              <a:cxnLst/>
              <a:rect r="r" b="b" t="t" l="l"/>
              <a:pathLst>
                <a:path h="743209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743209"/>
                  </a:lnTo>
                  <a:lnTo>
                    <a:pt x="0" y="743209"/>
                  </a:lnTo>
                  <a:close/>
                </a:path>
              </a:pathLst>
            </a:custGeom>
            <a:blipFill>
              <a:blip r:embed="rId2"/>
              <a:stretch>
                <a:fillRect l="0" t="-76995" r="0" b="-7699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5029200" y="1028700"/>
            <a:ext cx="8229600" cy="82296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8925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4721110"/>
            <a:ext cx="2039953" cy="304139"/>
          </a:xfrm>
          <a:custGeom>
            <a:avLst/>
            <a:gdLst/>
            <a:ahLst/>
            <a:cxnLst/>
            <a:rect r="r" b="b" t="t" l="l"/>
            <a:pathLst>
              <a:path h="304139" w="2039953">
                <a:moveTo>
                  <a:pt x="0" y="0"/>
                </a:moveTo>
                <a:lnTo>
                  <a:pt x="2039953" y="0"/>
                </a:lnTo>
                <a:lnTo>
                  <a:pt x="2039953" y="304138"/>
                </a:lnTo>
                <a:lnTo>
                  <a:pt x="0" y="3041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220950" y="4721110"/>
            <a:ext cx="2039953" cy="304139"/>
          </a:xfrm>
          <a:custGeom>
            <a:avLst/>
            <a:gdLst/>
            <a:ahLst/>
            <a:cxnLst/>
            <a:rect r="r" b="b" t="t" l="l"/>
            <a:pathLst>
              <a:path h="304139" w="2039953">
                <a:moveTo>
                  <a:pt x="0" y="0"/>
                </a:moveTo>
                <a:lnTo>
                  <a:pt x="2039953" y="0"/>
                </a:lnTo>
                <a:lnTo>
                  <a:pt x="2039953" y="304138"/>
                </a:lnTo>
                <a:lnTo>
                  <a:pt x="0" y="3041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034692" y="3037715"/>
            <a:ext cx="1033961" cy="1035845"/>
          </a:xfrm>
          <a:custGeom>
            <a:avLst/>
            <a:gdLst/>
            <a:ahLst/>
            <a:cxnLst/>
            <a:rect r="r" b="b" t="t" l="l"/>
            <a:pathLst>
              <a:path h="1035845" w="1033961">
                <a:moveTo>
                  <a:pt x="0" y="0"/>
                </a:moveTo>
                <a:lnTo>
                  <a:pt x="1033961" y="0"/>
                </a:lnTo>
                <a:lnTo>
                  <a:pt x="1033961" y="1035844"/>
                </a:lnTo>
                <a:lnTo>
                  <a:pt x="0" y="10358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5220950" y="3037715"/>
            <a:ext cx="1033961" cy="1035845"/>
          </a:xfrm>
          <a:custGeom>
            <a:avLst/>
            <a:gdLst/>
            <a:ahLst/>
            <a:cxnLst/>
            <a:rect r="r" b="b" t="t" l="l"/>
            <a:pathLst>
              <a:path h="1035845" w="1033961">
                <a:moveTo>
                  <a:pt x="1033961" y="0"/>
                </a:moveTo>
                <a:lnTo>
                  <a:pt x="0" y="0"/>
                </a:lnTo>
                <a:lnTo>
                  <a:pt x="0" y="1035844"/>
                </a:lnTo>
                <a:lnTo>
                  <a:pt x="1033961" y="1035844"/>
                </a:lnTo>
                <a:lnTo>
                  <a:pt x="103396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>
            <a:hlinkClick r:id="rId8" tooltip="https://tresenunocultivos.cl"/>
          </p:cNvPr>
          <p:cNvSpPr/>
          <p:nvPr/>
        </p:nvSpPr>
        <p:spPr>
          <a:xfrm flipH="false" flipV="false" rot="0">
            <a:off x="6376559" y="2376059"/>
            <a:ext cx="5534882" cy="5534882"/>
          </a:xfrm>
          <a:custGeom>
            <a:avLst/>
            <a:gdLst/>
            <a:ahLst/>
            <a:cxnLst/>
            <a:rect r="r" b="b" t="t" l="l"/>
            <a:pathLst>
              <a:path h="5534882" w="5534882">
                <a:moveTo>
                  <a:pt x="0" y="0"/>
                </a:moveTo>
                <a:lnTo>
                  <a:pt x="5534882" y="0"/>
                </a:lnTo>
                <a:lnTo>
                  <a:pt x="5534882" y="5534882"/>
                </a:lnTo>
                <a:lnTo>
                  <a:pt x="0" y="55348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41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797182"/>
            <a:chOff x="0" y="0"/>
            <a:chExt cx="2833290" cy="7432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743209"/>
            </a:xfrm>
            <a:custGeom>
              <a:avLst/>
              <a:gdLst/>
              <a:ahLst/>
              <a:cxnLst/>
              <a:rect r="r" b="b" t="t" l="l"/>
              <a:pathLst>
                <a:path h="743209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743209"/>
                  </a:lnTo>
                  <a:lnTo>
                    <a:pt x="0" y="743209"/>
                  </a:lnTo>
                  <a:close/>
                </a:path>
              </a:pathLst>
            </a:custGeom>
            <a:blipFill>
              <a:blip r:embed="rId2"/>
              <a:stretch>
                <a:fillRect l="0" t="-58887" r="0" b="-58887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587722" y="4797182"/>
            <a:ext cx="2733983" cy="6135942"/>
            <a:chOff x="0" y="0"/>
            <a:chExt cx="720061" cy="16160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20061" cy="1616050"/>
            </a:xfrm>
            <a:custGeom>
              <a:avLst/>
              <a:gdLst/>
              <a:ahLst/>
              <a:cxnLst/>
              <a:rect r="r" b="b" t="t" l="l"/>
              <a:pathLst>
                <a:path h="1616050" w="720061">
                  <a:moveTo>
                    <a:pt x="0" y="0"/>
                  </a:moveTo>
                  <a:lnTo>
                    <a:pt x="720061" y="0"/>
                  </a:lnTo>
                  <a:lnTo>
                    <a:pt x="720061" y="1616050"/>
                  </a:lnTo>
                  <a:lnTo>
                    <a:pt x="0" y="1616050"/>
                  </a:lnTo>
                  <a:close/>
                </a:path>
              </a:pathLst>
            </a:custGeom>
            <a:solidFill>
              <a:srgbClr val="16554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720061" cy="16732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316373" y="1028700"/>
            <a:ext cx="5942927" cy="594292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8925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6728885" y="5981336"/>
            <a:ext cx="2039953" cy="304139"/>
          </a:xfrm>
          <a:custGeom>
            <a:avLst/>
            <a:gdLst/>
            <a:ahLst/>
            <a:cxnLst/>
            <a:rect r="r" b="b" t="t" l="l"/>
            <a:pathLst>
              <a:path h="304139" w="2039953">
                <a:moveTo>
                  <a:pt x="0" y="0"/>
                </a:moveTo>
                <a:lnTo>
                  <a:pt x="2039954" y="0"/>
                </a:lnTo>
                <a:lnTo>
                  <a:pt x="2039954" y="304138"/>
                </a:lnTo>
                <a:lnTo>
                  <a:pt x="0" y="3041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215116" y="5681017"/>
            <a:ext cx="2213177" cy="1549224"/>
          </a:xfrm>
          <a:custGeom>
            <a:avLst/>
            <a:gdLst/>
            <a:ahLst/>
            <a:cxnLst/>
            <a:rect r="r" b="b" t="t" l="l"/>
            <a:pathLst>
              <a:path h="1549224" w="2213177">
                <a:moveTo>
                  <a:pt x="0" y="0"/>
                </a:moveTo>
                <a:lnTo>
                  <a:pt x="2213178" y="0"/>
                </a:lnTo>
                <a:lnTo>
                  <a:pt x="2213178" y="1549224"/>
                </a:lnTo>
                <a:lnTo>
                  <a:pt x="0" y="15492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803236" y="2037750"/>
            <a:ext cx="4969200" cy="3105750"/>
          </a:xfrm>
          <a:custGeom>
            <a:avLst/>
            <a:gdLst/>
            <a:ahLst/>
            <a:cxnLst/>
            <a:rect r="r" b="b" t="t" l="l"/>
            <a:pathLst>
              <a:path h="3105750" w="4969200">
                <a:moveTo>
                  <a:pt x="0" y="0"/>
                </a:moveTo>
                <a:lnTo>
                  <a:pt x="4969201" y="0"/>
                </a:lnTo>
                <a:lnTo>
                  <a:pt x="4969201" y="3105750"/>
                </a:lnTo>
                <a:lnTo>
                  <a:pt x="0" y="31057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5576242"/>
            <a:ext cx="5207392" cy="100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5999" b="true">
                <a:solidFill>
                  <a:srgbClr val="FFFFFF"/>
                </a:solidFill>
                <a:latin typeface="Montaser Arabic Heavy"/>
                <a:ea typeface="Montaser Arabic Heavy"/>
                <a:cs typeface="Montaser Arabic Heavy"/>
                <a:sym typeface="Montaser Arabic Heavy"/>
              </a:rPr>
              <a:t>Introduccion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933527"/>
            <a:ext cx="11535798" cy="2325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200" b="true">
                <a:solidFill>
                  <a:srgbClr val="EEFFC4"/>
                </a:solidFill>
                <a:latin typeface="Aileron Bold"/>
                <a:ea typeface="Aileron Bold"/>
                <a:cs typeface="Aileron Bold"/>
                <a:sym typeface="Aileron Bold"/>
              </a:rPr>
              <a:t>Nuestro proyecto busca apoyar a la empresa “Tres en Uno: Cultivos Orgánicos”, dedicada a producir hortalizas en Coquimbo mediante un ecosistema circular que integra acuicultura e hidroponía. Para su nueva cosecha, la empresa lanzará una plataforma de e-commerce que le permitirá ampliar su alcance, aumentar ventas, optimizar operaciones y mejorar la gestión de gastos y promoción de productos, impulsando así un crecimiento sostenible.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981527" y="8873233"/>
            <a:ext cx="130647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41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87722" y="-230446"/>
            <a:ext cx="2733983" cy="11163571"/>
            <a:chOff x="0" y="0"/>
            <a:chExt cx="720061" cy="2940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0061" cy="2940200"/>
            </a:xfrm>
            <a:custGeom>
              <a:avLst/>
              <a:gdLst/>
              <a:ahLst/>
              <a:cxnLst/>
              <a:rect r="r" b="b" t="t" l="l"/>
              <a:pathLst>
                <a:path h="2940200" w="720061">
                  <a:moveTo>
                    <a:pt x="0" y="0"/>
                  </a:moveTo>
                  <a:lnTo>
                    <a:pt x="720061" y="0"/>
                  </a:lnTo>
                  <a:lnTo>
                    <a:pt x="720061" y="2940200"/>
                  </a:lnTo>
                  <a:lnTo>
                    <a:pt x="0" y="2940200"/>
                  </a:lnTo>
                  <a:close/>
                </a:path>
              </a:pathLst>
            </a:custGeom>
            <a:solidFill>
              <a:srgbClr val="16554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720061" cy="299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728885" y="1329019"/>
            <a:ext cx="2039953" cy="304139"/>
          </a:xfrm>
          <a:custGeom>
            <a:avLst/>
            <a:gdLst/>
            <a:ahLst/>
            <a:cxnLst/>
            <a:rect r="r" b="b" t="t" l="l"/>
            <a:pathLst>
              <a:path h="304139" w="2039953">
                <a:moveTo>
                  <a:pt x="0" y="0"/>
                </a:moveTo>
                <a:lnTo>
                  <a:pt x="2039954" y="0"/>
                </a:lnTo>
                <a:lnTo>
                  <a:pt x="2039954" y="304138"/>
                </a:lnTo>
                <a:lnTo>
                  <a:pt x="0" y="304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83982" y="904876"/>
            <a:ext cx="1503616" cy="2057400"/>
          </a:xfrm>
          <a:custGeom>
            <a:avLst/>
            <a:gdLst/>
            <a:ahLst/>
            <a:cxnLst/>
            <a:rect r="r" b="b" t="t" l="l"/>
            <a:pathLst>
              <a:path h="2057400" w="1503616">
                <a:moveTo>
                  <a:pt x="0" y="0"/>
                </a:moveTo>
                <a:lnTo>
                  <a:pt x="1503617" y="0"/>
                </a:lnTo>
                <a:lnTo>
                  <a:pt x="150361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354515"/>
            <a:ext cx="11535798" cy="1153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200" b="true">
                <a:solidFill>
                  <a:srgbClr val="EEFFC4"/>
                </a:solidFill>
                <a:latin typeface="Aileron Bold"/>
                <a:ea typeface="Aileron Bold"/>
                <a:cs typeface="Aileron Bold"/>
                <a:sym typeface="Aileron Bold"/>
              </a:rPr>
              <a:t>Desarrollamos una plataforma de e-commerce para “Tres en Uno: Cultivos Orgánicos” que conecte mejor a la empresa con sus clientes y optimice la gestión interna de ventas.</a:t>
            </a:r>
          </a:p>
          <a:p>
            <a:pPr algn="just">
              <a:lnSpc>
                <a:spcPts val="308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492963" y="3111720"/>
            <a:ext cx="12391019" cy="664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</a:p>
          <a:p>
            <a:pPr algn="l" marL="496585" indent="-248293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EEFFC4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b="true" sz="2300">
                <a:solidFill>
                  <a:srgbClr val="EEFFC4"/>
                </a:solidFill>
                <a:latin typeface="Aileron Bold"/>
                <a:ea typeface="Aileron Bold"/>
                <a:cs typeface="Aileron Bold"/>
                <a:sym typeface="Aileron Bold"/>
              </a:rPr>
              <a:t>Tienda online y seguimiento de pedidos:</a:t>
            </a:r>
            <a:r>
              <a:rPr lang="en-US" sz="2300">
                <a:solidFill>
                  <a:srgbClr val="EEFFC4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EEFFC4"/>
                </a:solidFill>
                <a:latin typeface="Aileron"/>
                <a:ea typeface="Aileron"/>
                <a:cs typeface="Aileron"/>
                <a:sym typeface="Aileron"/>
              </a:rPr>
              <a:t>D</a:t>
            </a:r>
            <a:r>
              <a:rPr lang="en-US" sz="2300">
                <a:solidFill>
                  <a:srgbClr val="EEFFC4"/>
                </a:solidFill>
                <a:latin typeface="Aileron"/>
                <a:ea typeface="Aileron"/>
                <a:cs typeface="Aileron"/>
                <a:sym typeface="Aileron"/>
              </a:rPr>
              <a:t>esarrollo web (frontend/backend) para mostrar productos, registrar compras y ver el estado del pedido,</a:t>
            </a:r>
          </a:p>
          <a:p>
            <a:pPr algn="l">
              <a:lnSpc>
                <a:spcPts val="3080"/>
              </a:lnSpc>
            </a:pPr>
          </a:p>
          <a:p>
            <a:pPr algn="l" marL="474996" indent="-237498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EEFFC4"/>
                </a:solidFill>
                <a:latin typeface="Aileron Bold"/>
                <a:ea typeface="Aileron Bold"/>
                <a:cs typeface="Aileron Bold"/>
                <a:sym typeface="Aileron Bold"/>
              </a:rPr>
              <a:t>Chatbot y contacto directo:</a:t>
            </a:r>
            <a:r>
              <a:rPr lang="en-US" sz="2200">
                <a:solidFill>
                  <a:srgbClr val="EEFFC4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EEFFC4"/>
                </a:solidFill>
                <a:latin typeface="Aileron"/>
                <a:ea typeface="Aileron"/>
                <a:cs typeface="Aileron"/>
                <a:sym typeface="Aileron"/>
              </a:rPr>
              <a:t>integración de chatbot y canales de mensajería usando servicios web y procesamiento de lenguaje natural.</a:t>
            </a:r>
          </a:p>
          <a:p>
            <a:pPr algn="l">
              <a:lnSpc>
                <a:spcPts val="3080"/>
              </a:lnSpc>
            </a:pPr>
          </a:p>
          <a:p>
            <a:pPr algn="l" marL="474996" indent="-237498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EEFFC4"/>
                </a:solidFill>
                <a:latin typeface="Aileron Bold"/>
                <a:ea typeface="Aileron Bold"/>
                <a:cs typeface="Aileron Bold"/>
                <a:sym typeface="Aileron Bold"/>
              </a:rPr>
              <a:t>Gestión de inventario y precios:</a:t>
            </a:r>
            <a:r>
              <a:rPr lang="en-US" sz="2200">
                <a:solidFill>
                  <a:srgbClr val="EEFFC4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EEFFC4"/>
                </a:solidFill>
                <a:latin typeface="Aileron"/>
                <a:ea typeface="Aileron"/>
                <a:cs typeface="Aileron"/>
                <a:sym typeface="Aileron"/>
              </a:rPr>
              <a:t>M</a:t>
            </a:r>
            <a:r>
              <a:rPr lang="en-US" sz="2200">
                <a:solidFill>
                  <a:srgbClr val="EEFFC4"/>
                </a:solidFill>
                <a:latin typeface="Aileron"/>
                <a:ea typeface="Aileron"/>
                <a:cs typeface="Aileron"/>
                <a:sym typeface="Aileron"/>
              </a:rPr>
              <a:t>odelamiento y programación de bases de datos para stock, precios, fotos, descripciones y descuentos.</a:t>
            </a:r>
          </a:p>
          <a:p>
            <a:pPr algn="l">
              <a:lnSpc>
                <a:spcPts val="3080"/>
              </a:lnSpc>
            </a:pPr>
          </a:p>
          <a:p>
            <a:pPr algn="l" marL="474996" indent="-237498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EEFFC4"/>
                </a:solidFill>
                <a:latin typeface="Aileron Bold"/>
                <a:ea typeface="Aileron Bold"/>
                <a:cs typeface="Aileron Bold"/>
                <a:sym typeface="Aileron Bold"/>
              </a:rPr>
              <a:t>Análisis de ventas mediante dashboard: 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EEFFC4"/>
                </a:solidFill>
                <a:latin typeface="Aileron"/>
                <a:ea typeface="Aileron"/>
                <a:cs typeface="Aileron"/>
                <a:sym typeface="Aileron"/>
              </a:rPr>
              <a:t>Uso de análisis de datos para identificar productos más vendidos, comportamiento por mes/semana y apoyar decisiones de negocio.</a:t>
            </a:r>
          </a:p>
          <a:p>
            <a:pPr algn="l">
              <a:lnSpc>
                <a:spcPts val="308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23925"/>
            <a:ext cx="5207392" cy="100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5999" b="true">
                <a:solidFill>
                  <a:srgbClr val="FFFFFF"/>
                </a:solidFill>
                <a:latin typeface="Montaser Arabic Heavy"/>
                <a:ea typeface="Montaser Arabic Heavy"/>
                <a:cs typeface="Montaser Arabic Heavy"/>
                <a:sym typeface="Montaser Arabic Heavy"/>
              </a:rPr>
              <a:t>Solución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668469" y="8720456"/>
            <a:ext cx="130647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41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1222" y="4369240"/>
            <a:ext cx="4514648" cy="1875180"/>
            <a:chOff x="0" y="0"/>
            <a:chExt cx="1284569" cy="5335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4569" cy="533552"/>
            </a:xfrm>
            <a:custGeom>
              <a:avLst/>
              <a:gdLst/>
              <a:ahLst/>
              <a:cxnLst/>
              <a:rect r="r" b="b" t="t" l="l"/>
              <a:pathLst>
                <a:path h="533552" w="1284569">
                  <a:moveTo>
                    <a:pt x="37727" y="0"/>
                  </a:moveTo>
                  <a:lnTo>
                    <a:pt x="1246842" y="0"/>
                  </a:lnTo>
                  <a:cubicBezTo>
                    <a:pt x="1267678" y="0"/>
                    <a:pt x="1284569" y="16891"/>
                    <a:pt x="1284569" y="37727"/>
                  </a:cubicBezTo>
                  <a:lnTo>
                    <a:pt x="1284569" y="495825"/>
                  </a:lnTo>
                  <a:cubicBezTo>
                    <a:pt x="1284569" y="516661"/>
                    <a:pt x="1267678" y="533552"/>
                    <a:pt x="1246842" y="533552"/>
                  </a:cubicBezTo>
                  <a:lnTo>
                    <a:pt x="37727" y="533552"/>
                  </a:lnTo>
                  <a:cubicBezTo>
                    <a:pt x="16891" y="533552"/>
                    <a:pt x="0" y="516661"/>
                    <a:pt x="0" y="495825"/>
                  </a:cubicBezTo>
                  <a:lnTo>
                    <a:pt x="0" y="37727"/>
                  </a:lnTo>
                  <a:cubicBezTo>
                    <a:pt x="0" y="16891"/>
                    <a:pt x="16891" y="0"/>
                    <a:pt x="37727" y="0"/>
                  </a:cubicBezTo>
                  <a:close/>
                </a:path>
              </a:pathLst>
            </a:custGeom>
            <a:solidFill>
              <a:srgbClr val="16554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284569" cy="5907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01222" y="3872676"/>
            <a:ext cx="4514648" cy="758065"/>
            <a:chOff x="0" y="0"/>
            <a:chExt cx="1284569" cy="2156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4569" cy="215695"/>
            </a:xfrm>
            <a:custGeom>
              <a:avLst/>
              <a:gdLst/>
              <a:ahLst/>
              <a:cxnLst/>
              <a:rect r="r" b="b" t="t" l="l"/>
              <a:pathLst>
                <a:path h="215695" w="1284569">
                  <a:moveTo>
                    <a:pt x="87457" y="0"/>
                  </a:moveTo>
                  <a:lnTo>
                    <a:pt x="1197112" y="0"/>
                  </a:lnTo>
                  <a:cubicBezTo>
                    <a:pt x="1245413" y="0"/>
                    <a:pt x="1284569" y="39156"/>
                    <a:pt x="1284569" y="87457"/>
                  </a:cubicBezTo>
                  <a:lnTo>
                    <a:pt x="1284569" y="128238"/>
                  </a:lnTo>
                  <a:cubicBezTo>
                    <a:pt x="1284569" y="176539"/>
                    <a:pt x="1245413" y="215695"/>
                    <a:pt x="1197112" y="215695"/>
                  </a:cubicBezTo>
                  <a:lnTo>
                    <a:pt x="87457" y="215695"/>
                  </a:lnTo>
                  <a:cubicBezTo>
                    <a:pt x="64262" y="215695"/>
                    <a:pt x="42017" y="206481"/>
                    <a:pt x="25616" y="190079"/>
                  </a:cubicBezTo>
                  <a:cubicBezTo>
                    <a:pt x="9214" y="173678"/>
                    <a:pt x="0" y="151433"/>
                    <a:pt x="0" y="128238"/>
                  </a:cubicBezTo>
                  <a:lnTo>
                    <a:pt x="0" y="87457"/>
                  </a:lnTo>
                  <a:cubicBezTo>
                    <a:pt x="0" y="64262"/>
                    <a:pt x="9214" y="42017"/>
                    <a:pt x="25616" y="25616"/>
                  </a:cubicBezTo>
                  <a:cubicBezTo>
                    <a:pt x="42017" y="9214"/>
                    <a:pt x="64262" y="0"/>
                    <a:pt x="8745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284569" cy="2728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40394" y="4204427"/>
            <a:ext cx="4166588" cy="2039993"/>
            <a:chOff x="0" y="0"/>
            <a:chExt cx="1131631" cy="5540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31631" cy="554055"/>
            </a:xfrm>
            <a:custGeom>
              <a:avLst/>
              <a:gdLst/>
              <a:ahLst/>
              <a:cxnLst/>
              <a:rect r="r" b="b" t="t" l="l"/>
              <a:pathLst>
                <a:path h="554055" w="1131631">
                  <a:moveTo>
                    <a:pt x="40878" y="0"/>
                  </a:moveTo>
                  <a:lnTo>
                    <a:pt x="1090753" y="0"/>
                  </a:lnTo>
                  <a:cubicBezTo>
                    <a:pt x="1113329" y="0"/>
                    <a:pt x="1131631" y="18302"/>
                    <a:pt x="1131631" y="40878"/>
                  </a:cubicBezTo>
                  <a:lnTo>
                    <a:pt x="1131631" y="513177"/>
                  </a:lnTo>
                  <a:cubicBezTo>
                    <a:pt x="1131631" y="524018"/>
                    <a:pt x="1127324" y="534416"/>
                    <a:pt x="1119658" y="542082"/>
                  </a:cubicBezTo>
                  <a:cubicBezTo>
                    <a:pt x="1111992" y="549748"/>
                    <a:pt x="1101594" y="554055"/>
                    <a:pt x="1090753" y="554055"/>
                  </a:cubicBezTo>
                  <a:lnTo>
                    <a:pt x="40878" y="554055"/>
                  </a:lnTo>
                  <a:cubicBezTo>
                    <a:pt x="30037" y="554055"/>
                    <a:pt x="19639" y="549748"/>
                    <a:pt x="11973" y="542082"/>
                  </a:cubicBezTo>
                  <a:cubicBezTo>
                    <a:pt x="4307" y="534416"/>
                    <a:pt x="0" y="524018"/>
                    <a:pt x="0" y="513177"/>
                  </a:cubicBezTo>
                  <a:lnTo>
                    <a:pt x="0" y="40878"/>
                  </a:lnTo>
                  <a:cubicBezTo>
                    <a:pt x="0" y="30037"/>
                    <a:pt x="4307" y="19639"/>
                    <a:pt x="11973" y="11973"/>
                  </a:cubicBezTo>
                  <a:cubicBezTo>
                    <a:pt x="19639" y="4307"/>
                    <a:pt x="30037" y="0"/>
                    <a:pt x="40878" y="0"/>
                  </a:cubicBezTo>
                  <a:close/>
                </a:path>
              </a:pathLst>
            </a:custGeom>
            <a:solidFill>
              <a:srgbClr val="16554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131631" cy="61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140394" y="3872676"/>
            <a:ext cx="4166588" cy="708419"/>
            <a:chOff x="0" y="0"/>
            <a:chExt cx="1131631" cy="19240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31631" cy="192404"/>
            </a:xfrm>
            <a:custGeom>
              <a:avLst/>
              <a:gdLst/>
              <a:ahLst/>
              <a:cxnLst/>
              <a:rect r="r" b="b" t="t" l="l"/>
              <a:pathLst>
                <a:path h="192404" w="1131631">
                  <a:moveTo>
                    <a:pt x="94763" y="0"/>
                  </a:moveTo>
                  <a:lnTo>
                    <a:pt x="1036868" y="0"/>
                  </a:lnTo>
                  <a:cubicBezTo>
                    <a:pt x="1089204" y="0"/>
                    <a:pt x="1131631" y="42427"/>
                    <a:pt x="1131631" y="94763"/>
                  </a:cubicBezTo>
                  <a:lnTo>
                    <a:pt x="1131631" y="97641"/>
                  </a:lnTo>
                  <a:cubicBezTo>
                    <a:pt x="1131631" y="122774"/>
                    <a:pt x="1121647" y="146877"/>
                    <a:pt x="1103876" y="164649"/>
                  </a:cubicBezTo>
                  <a:cubicBezTo>
                    <a:pt x="1086104" y="182420"/>
                    <a:pt x="1062001" y="192404"/>
                    <a:pt x="1036868" y="192404"/>
                  </a:cubicBezTo>
                  <a:lnTo>
                    <a:pt x="94763" y="192404"/>
                  </a:lnTo>
                  <a:cubicBezTo>
                    <a:pt x="42427" y="192404"/>
                    <a:pt x="0" y="149977"/>
                    <a:pt x="0" y="97641"/>
                  </a:cubicBezTo>
                  <a:lnTo>
                    <a:pt x="0" y="94763"/>
                  </a:lnTo>
                  <a:cubicBezTo>
                    <a:pt x="0" y="69630"/>
                    <a:pt x="9984" y="45527"/>
                    <a:pt x="27755" y="27755"/>
                  </a:cubicBezTo>
                  <a:cubicBezTo>
                    <a:pt x="45527" y="9984"/>
                    <a:pt x="69630" y="0"/>
                    <a:pt x="94763" y="0"/>
                  </a:cubicBezTo>
                  <a:close/>
                </a:path>
              </a:pathLst>
            </a:custGeom>
            <a:solidFill>
              <a:srgbClr val="58925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131631" cy="249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690300" y="3999329"/>
            <a:ext cx="4104926" cy="2245091"/>
            <a:chOff x="0" y="0"/>
            <a:chExt cx="1167989" cy="63880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67989" cy="638804"/>
            </a:xfrm>
            <a:custGeom>
              <a:avLst/>
              <a:gdLst/>
              <a:ahLst/>
              <a:cxnLst/>
              <a:rect r="r" b="b" t="t" l="l"/>
              <a:pathLst>
                <a:path h="638804" w="1167989">
                  <a:moveTo>
                    <a:pt x="41492" y="0"/>
                  </a:moveTo>
                  <a:lnTo>
                    <a:pt x="1126497" y="0"/>
                  </a:lnTo>
                  <a:cubicBezTo>
                    <a:pt x="1149412" y="0"/>
                    <a:pt x="1167989" y="18577"/>
                    <a:pt x="1167989" y="41492"/>
                  </a:cubicBezTo>
                  <a:lnTo>
                    <a:pt x="1167989" y="597311"/>
                  </a:lnTo>
                  <a:cubicBezTo>
                    <a:pt x="1167989" y="620227"/>
                    <a:pt x="1149412" y="638804"/>
                    <a:pt x="1126497" y="638804"/>
                  </a:cubicBezTo>
                  <a:lnTo>
                    <a:pt x="41492" y="638804"/>
                  </a:lnTo>
                  <a:cubicBezTo>
                    <a:pt x="18577" y="638804"/>
                    <a:pt x="0" y="620227"/>
                    <a:pt x="0" y="597311"/>
                  </a:cubicBezTo>
                  <a:lnTo>
                    <a:pt x="0" y="41492"/>
                  </a:lnTo>
                  <a:cubicBezTo>
                    <a:pt x="0" y="18577"/>
                    <a:pt x="18577" y="0"/>
                    <a:pt x="41492" y="0"/>
                  </a:cubicBezTo>
                  <a:close/>
                </a:path>
              </a:pathLst>
            </a:custGeom>
            <a:solidFill>
              <a:srgbClr val="16554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167989" cy="695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630832" y="3898971"/>
            <a:ext cx="4171601" cy="705475"/>
            <a:chOff x="0" y="0"/>
            <a:chExt cx="1186960" cy="20073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86960" cy="200731"/>
            </a:xfrm>
            <a:custGeom>
              <a:avLst/>
              <a:gdLst/>
              <a:ahLst/>
              <a:cxnLst/>
              <a:rect r="r" b="b" t="t" l="l"/>
              <a:pathLst>
                <a:path h="200731" w="1186960">
                  <a:moveTo>
                    <a:pt x="94649" y="0"/>
                  </a:moveTo>
                  <a:lnTo>
                    <a:pt x="1092311" y="0"/>
                  </a:lnTo>
                  <a:cubicBezTo>
                    <a:pt x="1117414" y="0"/>
                    <a:pt x="1141488" y="9972"/>
                    <a:pt x="1159238" y="27722"/>
                  </a:cubicBezTo>
                  <a:cubicBezTo>
                    <a:pt x="1176988" y="45472"/>
                    <a:pt x="1186960" y="69547"/>
                    <a:pt x="1186960" y="94649"/>
                  </a:cubicBezTo>
                  <a:lnTo>
                    <a:pt x="1186960" y="106082"/>
                  </a:lnTo>
                  <a:cubicBezTo>
                    <a:pt x="1186960" y="158356"/>
                    <a:pt x="1144584" y="200731"/>
                    <a:pt x="1092311" y="200731"/>
                  </a:cubicBezTo>
                  <a:lnTo>
                    <a:pt x="94649" y="200731"/>
                  </a:lnTo>
                  <a:cubicBezTo>
                    <a:pt x="69547" y="200731"/>
                    <a:pt x="45472" y="190759"/>
                    <a:pt x="27722" y="173009"/>
                  </a:cubicBezTo>
                  <a:cubicBezTo>
                    <a:pt x="9972" y="155259"/>
                    <a:pt x="0" y="131185"/>
                    <a:pt x="0" y="106082"/>
                  </a:cubicBezTo>
                  <a:lnTo>
                    <a:pt x="0" y="94649"/>
                  </a:lnTo>
                  <a:cubicBezTo>
                    <a:pt x="0" y="69547"/>
                    <a:pt x="9972" y="45472"/>
                    <a:pt x="27722" y="27722"/>
                  </a:cubicBezTo>
                  <a:cubicBezTo>
                    <a:pt x="45472" y="9972"/>
                    <a:pt x="69547" y="0"/>
                    <a:pt x="9464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1186960" cy="2578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524" y="17379"/>
            <a:ext cx="2596970" cy="2596970"/>
          </a:xfrm>
          <a:custGeom>
            <a:avLst/>
            <a:gdLst/>
            <a:ahLst/>
            <a:cxnLst/>
            <a:rect r="r" b="b" t="t" l="l"/>
            <a:pathLst>
              <a:path h="2596970" w="2596970">
                <a:moveTo>
                  <a:pt x="0" y="0"/>
                </a:moveTo>
                <a:lnTo>
                  <a:pt x="2596970" y="0"/>
                </a:lnTo>
                <a:lnTo>
                  <a:pt x="2596970" y="2596969"/>
                </a:lnTo>
                <a:lnTo>
                  <a:pt x="0" y="2596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5696134" y="17379"/>
            <a:ext cx="2596970" cy="2596970"/>
          </a:xfrm>
          <a:custGeom>
            <a:avLst/>
            <a:gdLst/>
            <a:ahLst/>
            <a:cxnLst/>
            <a:rect r="r" b="b" t="t" l="l"/>
            <a:pathLst>
              <a:path h="2596970" w="2596970">
                <a:moveTo>
                  <a:pt x="2596970" y="0"/>
                </a:moveTo>
                <a:lnTo>
                  <a:pt x="0" y="0"/>
                </a:lnTo>
                <a:lnTo>
                  <a:pt x="0" y="2596969"/>
                </a:lnTo>
                <a:lnTo>
                  <a:pt x="2596970" y="2596969"/>
                </a:lnTo>
                <a:lnTo>
                  <a:pt x="259697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3996215" y="1956369"/>
            <a:ext cx="819654" cy="819654"/>
          </a:xfrm>
          <a:custGeom>
            <a:avLst/>
            <a:gdLst/>
            <a:ahLst/>
            <a:cxnLst/>
            <a:rect r="r" b="b" t="t" l="l"/>
            <a:pathLst>
              <a:path h="819654" w="819654">
                <a:moveTo>
                  <a:pt x="0" y="0"/>
                </a:moveTo>
                <a:lnTo>
                  <a:pt x="819654" y="0"/>
                </a:lnTo>
                <a:lnTo>
                  <a:pt x="819654" y="819654"/>
                </a:lnTo>
                <a:lnTo>
                  <a:pt x="0" y="8196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true" flipV="false" rot="0">
            <a:off x="13468552" y="1956369"/>
            <a:ext cx="819654" cy="819654"/>
          </a:xfrm>
          <a:custGeom>
            <a:avLst/>
            <a:gdLst/>
            <a:ahLst/>
            <a:cxnLst/>
            <a:rect r="r" b="b" t="t" l="l"/>
            <a:pathLst>
              <a:path h="819654" w="819654">
                <a:moveTo>
                  <a:pt x="819654" y="0"/>
                </a:moveTo>
                <a:lnTo>
                  <a:pt x="0" y="0"/>
                </a:lnTo>
                <a:lnTo>
                  <a:pt x="0" y="819654"/>
                </a:lnTo>
                <a:lnTo>
                  <a:pt x="819654" y="819654"/>
                </a:lnTo>
                <a:lnTo>
                  <a:pt x="81965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4078404" y="4091079"/>
            <a:ext cx="3977144" cy="2153341"/>
            <a:chOff x="0" y="0"/>
            <a:chExt cx="1131631" cy="61269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31631" cy="612698"/>
            </a:xfrm>
            <a:custGeom>
              <a:avLst/>
              <a:gdLst/>
              <a:ahLst/>
              <a:cxnLst/>
              <a:rect r="r" b="b" t="t" l="l"/>
              <a:pathLst>
                <a:path h="612698" w="1131631">
                  <a:moveTo>
                    <a:pt x="42825" y="0"/>
                  </a:moveTo>
                  <a:lnTo>
                    <a:pt x="1088806" y="0"/>
                  </a:lnTo>
                  <a:cubicBezTo>
                    <a:pt x="1112457" y="0"/>
                    <a:pt x="1131631" y="19174"/>
                    <a:pt x="1131631" y="42825"/>
                  </a:cubicBezTo>
                  <a:lnTo>
                    <a:pt x="1131631" y="569872"/>
                  </a:lnTo>
                  <a:cubicBezTo>
                    <a:pt x="1131631" y="581230"/>
                    <a:pt x="1127119" y="592123"/>
                    <a:pt x="1119088" y="600154"/>
                  </a:cubicBezTo>
                  <a:cubicBezTo>
                    <a:pt x="1111056" y="608186"/>
                    <a:pt x="1100164" y="612698"/>
                    <a:pt x="1088806" y="612698"/>
                  </a:cubicBezTo>
                  <a:lnTo>
                    <a:pt x="42825" y="612698"/>
                  </a:lnTo>
                  <a:cubicBezTo>
                    <a:pt x="19174" y="612698"/>
                    <a:pt x="0" y="593524"/>
                    <a:pt x="0" y="569872"/>
                  </a:cubicBezTo>
                  <a:lnTo>
                    <a:pt x="0" y="42825"/>
                  </a:lnTo>
                  <a:cubicBezTo>
                    <a:pt x="0" y="31467"/>
                    <a:pt x="4512" y="20575"/>
                    <a:pt x="12543" y="12543"/>
                  </a:cubicBezTo>
                  <a:cubicBezTo>
                    <a:pt x="20575" y="4512"/>
                    <a:pt x="31467" y="0"/>
                    <a:pt x="42825" y="0"/>
                  </a:cubicBezTo>
                  <a:close/>
                </a:path>
              </a:pathLst>
            </a:custGeom>
            <a:solidFill>
              <a:srgbClr val="165548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1131631" cy="6698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4081471" y="3872676"/>
            <a:ext cx="3977144" cy="708419"/>
            <a:chOff x="0" y="0"/>
            <a:chExt cx="1131631" cy="20156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131631" cy="201569"/>
            </a:xfrm>
            <a:custGeom>
              <a:avLst/>
              <a:gdLst/>
              <a:ahLst/>
              <a:cxnLst/>
              <a:rect r="r" b="b" t="t" l="l"/>
              <a:pathLst>
                <a:path h="201569" w="1131631">
                  <a:moveTo>
                    <a:pt x="99277" y="0"/>
                  </a:moveTo>
                  <a:lnTo>
                    <a:pt x="1032354" y="0"/>
                  </a:lnTo>
                  <a:cubicBezTo>
                    <a:pt x="1087183" y="0"/>
                    <a:pt x="1131631" y="44448"/>
                    <a:pt x="1131631" y="99277"/>
                  </a:cubicBezTo>
                  <a:lnTo>
                    <a:pt x="1131631" y="102292"/>
                  </a:lnTo>
                  <a:cubicBezTo>
                    <a:pt x="1131631" y="157121"/>
                    <a:pt x="1087183" y="201569"/>
                    <a:pt x="1032354" y="201569"/>
                  </a:cubicBezTo>
                  <a:lnTo>
                    <a:pt x="99277" y="201569"/>
                  </a:lnTo>
                  <a:cubicBezTo>
                    <a:pt x="44448" y="201569"/>
                    <a:pt x="0" y="157121"/>
                    <a:pt x="0" y="102292"/>
                  </a:cubicBezTo>
                  <a:lnTo>
                    <a:pt x="0" y="99277"/>
                  </a:lnTo>
                  <a:cubicBezTo>
                    <a:pt x="0" y="44448"/>
                    <a:pt x="44448" y="0"/>
                    <a:pt x="99277" y="0"/>
                  </a:cubicBezTo>
                  <a:close/>
                </a:path>
              </a:pathLst>
            </a:custGeom>
            <a:solidFill>
              <a:srgbClr val="589255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1131631" cy="258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401250" y="6954702"/>
            <a:ext cx="4166588" cy="2303598"/>
            <a:chOff x="0" y="0"/>
            <a:chExt cx="1131631" cy="62564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131631" cy="625649"/>
            </a:xfrm>
            <a:custGeom>
              <a:avLst/>
              <a:gdLst/>
              <a:ahLst/>
              <a:cxnLst/>
              <a:rect r="r" b="b" t="t" l="l"/>
              <a:pathLst>
                <a:path h="625649" w="1131631">
                  <a:moveTo>
                    <a:pt x="40878" y="0"/>
                  </a:moveTo>
                  <a:lnTo>
                    <a:pt x="1090753" y="0"/>
                  </a:lnTo>
                  <a:cubicBezTo>
                    <a:pt x="1113329" y="0"/>
                    <a:pt x="1131631" y="18302"/>
                    <a:pt x="1131631" y="40878"/>
                  </a:cubicBezTo>
                  <a:lnTo>
                    <a:pt x="1131631" y="584771"/>
                  </a:lnTo>
                  <a:cubicBezTo>
                    <a:pt x="1131631" y="595613"/>
                    <a:pt x="1127324" y="606010"/>
                    <a:pt x="1119658" y="613676"/>
                  </a:cubicBezTo>
                  <a:cubicBezTo>
                    <a:pt x="1111992" y="621343"/>
                    <a:pt x="1101594" y="625649"/>
                    <a:pt x="1090753" y="625649"/>
                  </a:cubicBezTo>
                  <a:lnTo>
                    <a:pt x="40878" y="625649"/>
                  </a:lnTo>
                  <a:cubicBezTo>
                    <a:pt x="30037" y="625649"/>
                    <a:pt x="19639" y="621343"/>
                    <a:pt x="11973" y="613676"/>
                  </a:cubicBezTo>
                  <a:cubicBezTo>
                    <a:pt x="4307" y="606010"/>
                    <a:pt x="0" y="595613"/>
                    <a:pt x="0" y="584771"/>
                  </a:cubicBezTo>
                  <a:lnTo>
                    <a:pt x="0" y="40878"/>
                  </a:lnTo>
                  <a:cubicBezTo>
                    <a:pt x="0" y="30037"/>
                    <a:pt x="4307" y="19639"/>
                    <a:pt x="11973" y="11973"/>
                  </a:cubicBezTo>
                  <a:cubicBezTo>
                    <a:pt x="19639" y="4307"/>
                    <a:pt x="30037" y="0"/>
                    <a:pt x="40878" y="0"/>
                  </a:cubicBezTo>
                  <a:close/>
                </a:path>
              </a:pathLst>
            </a:custGeom>
            <a:solidFill>
              <a:srgbClr val="165548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1131631" cy="682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394792" y="6686213"/>
            <a:ext cx="4166588" cy="569744"/>
            <a:chOff x="0" y="0"/>
            <a:chExt cx="1131631" cy="154741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131631" cy="154741"/>
            </a:xfrm>
            <a:custGeom>
              <a:avLst/>
              <a:gdLst/>
              <a:ahLst/>
              <a:cxnLst/>
              <a:rect r="r" b="b" t="t" l="l"/>
              <a:pathLst>
                <a:path h="154741" w="1131631">
                  <a:moveTo>
                    <a:pt x="77370" y="0"/>
                  </a:moveTo>
                  <a:lnTo>
                    <a:pt x="1054261" y="0"/>
                  </a:lnTo>
                  <a:cubicBezTo>
                    <a:pt x="1096991" y="0"/>
                    <a:pt x="1131631" y="34640"/>
                    <a:pt x="1131631" y="77370"/>
                  </a:cubicBezTo>
                  <a:lnTo>
                    <a:pt x="1131631" y="77370"/>
                  </a:lnTo>
                  <a:cubicBezTo>
                    <a:pt x="1131631" y="120101"/>
                    <a:pt x="1096991" y="154741"/>
                    <a:pt x="1054261" y="154741"/>
                  </a:cubicBezTo>
                  <a:lnTo>
                    <a:pt x="77370" y="154741"/>
                  </a:lnTo>
                  <a:cubicBezTo>
                    <a:pt x="34640" y="154741"/>
                    <a:pt x="0" y="120101"/>
                    <a:pt x="0" y="77370"/>
                  </a:cubicBezTo>
                  <a:lnTo>
                    <a:pt x="0" y="77370"/>
                  </a:lnTo>
                  <a:cubicBezTo>
                    <a:pt x="0" y="34640"/>
                    <a:pt x="34640" y="0"/>
                    <a:pt x="77370" y="0"/>
                  </a:cubicBezTo>
                  <a:close/>
                </a:path>
              </a:pathLst>
            </a:custGeom>
            <a:solidFill>
              <a:srgbClr val="589255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1131631" cy="211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5199220" y="6963798"/>
            <a:ext cx="4104926" cy="2332303"/>
            <a:chOff x="0" y="0"/>
            <a:chExt cx="1167989" cy="663618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167989" cy="663618"/>
            </a:xfrm>
            <a:custGeom>
              <a:avLst/>
              <a:gdLst/>
              <a:ahLst/>
              <a:cxnLst/>
              <a:rect r="r" b="b" t="t" l="l"/>
              <a:pathLst>
                <a:path h="663618" w="1167989">
                  <a:moveTo>
                    <a:pt x="41492" y="0"/>
                  </a:moveTo>
                  <a:lnTo>
                    <a:pt x="1126497" y="0"/>
                  </a:lnTo>
                  <a:cubicBezTo>
                    <a:pt x="1149412" y="0"/>
                    <a:pt x="1167989" y="18577"/>
                    <a:pt x="1167989" y="41492"/>
                  </a:cubicBezTo>
                  <a:lnTo>
                    <a:pt x="1167989" y="622126"/>
                  </a:lnTo>
                  <a:cubicBezTo>
                    <a:pt x="1167989" y="645042"/>
                    <a:pt x="1149412" y="663618"/>
                    <a:pt x="1126497" y="663618"/>
                  </a:cubicBezTo>
                  <a:lnTo>
                    <a:pt x="41492" y="663618"/>
                  </a:lnTo>
                  <a:cubicBezTo>
                    <a:pt x="18577" y="663618"/>
                    <a:pt x="0" y="645042"/>
                    <a:pt x="0" y="622126"/>
                  </a:cubicBezTo>
                  <a:lnTo>
                    <a:pt x="0" y="41492"/>
                  </a:lnTo>
                  <a:cubicBezTo>
                    <a:pt x="0" y="18577"/>
                    <a:pt x="18577" y="0"/>
                    <a:pt x="41492" y="0"/>
                  </a:cubicBezTo>
                  <a:close/>
                </a:path>
              </a:pathLst>
            </a:custGeom>
            <a:solidFill>
              <a:srgbClr val="165548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57150"/>
              <a:ext cx="1167989" cy="7207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5159960" y="6634945"/>
            <a:ext cx="4171601" cy="657707"/>
            <a:chOff x="0" y="0"/>
            <a:chExt cx="1186960" cy="18714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186960" cy="187140"/>
            </a:xfrm>
            <a:custGeom>
              <a:avLst/>
              <a:gdLst/>
              <a:ahLst/>
              <a:cxnLst/>
              <a:rect r="r" b="b" t="t" l="l"/>
              <a:pathLst>
                <a:path h="187140" w="1186960">
                  <a:moveTo>
                    <a:pt x="93570" y="0"/>
                  </a:moveTo>
                  <a:lnTo>
                    <a:pt x="1093391" y="0"/>
                  </a:lnTo>
                  <a:cubicBezTo>
                    <a:pt x="1118207" y="0"/>
                    <a:pt x="1142007" y="9858"/>
                    <a:pt x="1159554" y="27406"/>
                  </a:cubicBezTo>
                  <a:cubicBezTo>
                    <a:pt x="1177102" y="44954"/>
                    <a:pt x="1186960" y="68754"/>
                    <a:pt x="1186960" y="93570"/>
                  </a:cubicBezTo>
                  <a:lnTo>
                    <a:pt x="1186960" y="93570"/>
                  </a:lnTo>
                  <a:cubicBezTo>
                    <a:pt x="1186960" y="145247"/>
                    <a:pt x="1145068" y="187140"/>
                    <a:pt x="1093391" y="187140"/>
                  </a:cubicBezTo>
                  <a:lnTo>
                    <a:pt x="93570" y="187140"/>
                  </a:lnTo>
                  <a:cubicBezTo>
                    <a:pt x="68754" y="187140"/>
                    <a:pt x="44954" y="177281"/>
                    <a:pt x="27406" y="159734"/>
                  </a:cubicBezTo>
                  <a:cubicBezTo>
                    <a:pt x="9858" y="142186"/>
                    <a:pt x="0" y="118386"/>
                    <a:pt x="0" y="93570"/>
                  </a:cubicBezTo>
                  <a:lnTo>
                    <a:pt x="0" y="93570"/>
                  </a:lnTo>
                  <a:cubicBezTo>
                    <a:pt x="0" y="68754"/>
                    <a:pt x="9858" y="44954"/>
                    <a:pt x="27406" y="27406"/>
                  </a:cubicBezTo>
                  <a:cubicBezTo>
                    <a:pt x="44954" y="9858"/>
                    <a:pt x="68754" y="0"/>
                    <a:pt x="9357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57150"/>
              <a:ext cx="1186960" cy="2442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9749768" y="6735303"/>
            <a:ext cx="4104926" cy="2522997"/>
            <a:chOff x="0" y="0"/>
            <a:chExt cx="1167989" cy="717877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167989" cy="717877"/>
            </a:xfrm>
            <a:custGeom>
              <a:avLst/>
              <a:gdLst/>
              <a:ahLst/>
              <a:cxnLst/>
              <a:rect r="r" b="b" t="t" l="l"/>
              <a:pathLst>
                <a:path h="717877" w="1167989">
                  <a:moveTo>
                    <a:pt x="41492" y="0"/>
                  </a:moveTo>
                  <a:lnTo>
                    <a:pt x="1126497" y="0"/>
                  </a:lnTo>
                  <a:cubicBezTo>
                    <a:pt x="1149412" y="0"/>
                    <a:pt x="1167989" y="18577"/>
                    <a:pt x="1167989" y="41492"/>
                  </a:cubicBezTo>
                  <a:lnTo>
                    <a:pt x="1167989" y="676385"/>
                  </a:lnTo>
                  <a:cubicBezTo>
                    <a:pt x="1167989" y="699300"/>
                    <a:pt x="1149412" y="717877"/>
                    <a:pt x="1126497" y="717877"/>
                  </a:cubicBezTo>
                  <a:lnTo>
                    <a:pt x="41492" y="717877"/>
                  </a:lnTo>
                  <a:cubicBezTo>
                    <a:pt x="18577" y="717877"/>
                    <a:pt x="0" y="699300"/>
                    <a:pt x="0" y="676385"/>
                  </a:cubicBezTo>
                  <a:lnTo>
                    <a:pt x="0" y="41492"/>
                  </a:lnTo>
                  <a:cubicBezTo>
                    <a:pt x="0" y="18577"/>
                    <a:pt x="18577" y="0"/>
                    <a:pt x="41492" y="0"/>
                  </a:cubicBezTo>
                  <a:close/>
                </a:path>
              </a:pathLst>
            </a:custGeom>
            <a:solidFill>
              <a:srgbClr val="165548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57150"/>
              <a:ext cx="1167989" cy="775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9690300" y="6634945"/>
            <a:ext cx="4171601" cy="705475"/>
            <a:chOff x="0" y="0"/>
            <a:chExt cx="1186960" cy="200731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186960" cy="200731"/>
            </a:xfrm>
            <a:custGeom>
              <a:avLst/>
              <a:gdLst/>
              <a:ahLst/>
              <a:cxnLst/>
              <a:rect r="r" b="b" t="t" l="l"/>
              <a:pathLst>
                <a:path h="200731" w="1186960">
                  <a:moveTo>
                    <a:pt x="94649" y="0"/>
                  </a:moveTo>
                  <a:lnTo>
                    <a:pt x="1092311" y="0"/>
                  </a:lnTo>
                  <a:cubicBezTo>
                    <a:pt x="1117414" y="0"/>
                    <a:pt x="1141488" y="9972"/>
                    <a:pt x="1159238" y="27722"/>
                  </a:cubicBezTo>
                  <a:cubicBezTo>
                    <a:pt x="1176988" y="45472"/>
                    <a:pt x="1186960" y="69547"/>
                    <a:pt x="1186960" y="94649"/>
                  </a:cubicBezTo>
                  <a:lnTo>
                    <a:pt x="1186960" y="106082"/>
                  </a:lnTo>
                  <a:cubicBezTo>
                    <a:pt x="1186960" y="158356"/>
                    <a:pt x="1144584" y="200731"/>
                    <a:pt x="1092311" y="200731"/>
                  </a:cubicBezTo>
                  <a:lnTo>
                    <a:pt x="94649" y="200731"/>
                  </a:lnTo>
                  <a:cubicBezTo>
                    <a:pt x="69547" y="200731"/>
                    <a:pt x="45472" y="190759"/>
                    <a:pt x="27722" y="173009"/>
                  </a:cubicBezTo>
                  <a:cubicBezTo>
                    <a:pt x="9972" y="155259"/>
                    <a:pt x="0" y="131185"/>
                    <a:pt x="0" y="106082"/>
                  </a:cubicBezTo>
                  <a:lnTo>
                    <a:pt x="0" y="94649"/>
                  </a:lnTo>
                  <a:cubicBezTo>
                    <a:pt x="0" y="69547"/>
                    <a:pt x="9972" y="45472"/>
                    <a:pt x="27722" y="27722"/>
                  </a:cubicBezTo>
                  <a:cubicBezTo>
                    <a:pt x="45472" y="9972"/>
                    <a:pt x="69547" y="0"/>
                    <a:pt x="94649" y="0"/>
                  </a:cubicBezTo>
                  <a:close/>
                </a:path>
              </a:pathLst>
            </a:custGeom>
            <a:solidFill>
              <a:srgbClr val="589255"/>
            </a:solidFill>
            <a:ln cap="rnd">
              <a:noFill/>
              <a:prstDash val="solid"/>
              <a:round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57150"/>
              <a:ext cx="1186960" cy="2578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5773574" y="1009650"/>
            <a:ext cx="6743901" cy="187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39"/>
              </a:lnSpc>
            </a:pPr>
            <a:r>
              <a:rPr lang="en-US" sz="5999" b="true">
                <a:solidFill>
                  <a:srgbClr val="EEFFC4"/>
                </a:solidFill>
                <a:latin typeface="Montaser Arabic Heavy"/>
                <a:ea typeface="Montaser Arabic Heavy"/>
                <a:cs typeface="Montaser Arabic Heavy"/>
                <a:sym typeface="Montaser Arabic Heavy"/>
              </a:rPr>
              <a:t>Metodología</a:t>
            </a:r>
            <a:r>
              <a:rPr lang="en-US" sz="5999" b="true">
                <a:solidFill>
                  <a:srgbClr val="EEFFC4"/>
                </a:solidFill>
                <a:latin typeface="Montaser Arabic Heavy"/>
                <a:ea typeface="Montaser Arabic Heavy"/>
                <a:cs typeface="Montaser Arabic Heavy"/>
                <a:sym typeface="Montaser Arabic Heavy"/>
              </a:rPr>
              <a:t> </a:t>
            </a:r>
            <a:r>
              <a:rPr lang="en-US" sz="5999" b="true">
                <a:solidFill>
                  <a:srgbClr val="EEFFC4"/>
                </a:solidFill>
                <a:latin typeface="Montaser Arabic Heavy"/>
                <a:ea typeface="Montaser Arabic Heavy"/>
                <a:cs typeface="Montaser Arabic Heavy"/>
                <a:sym typeface="Montaser Arabic Heavy"/>
              </a:rPr>
              <a:t>Scrum Master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404317" y="4775697"/>
            <a:ext cx="4163520" cy="129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91"/>
              </a:lnSpc>
              <a:spcBef>
                <a:spcPct val="0"/>
              </a:spcBef>
            </a:pPr>
            <a:r>
              <a:rPr lang="en-US" sz="1851">
                <a:solidFill>
                  <a:srgbClr val="CCD5B8"/>
                </a:solidFill>
                <a:latin typeface="Aileron"/>
                <a:ea typeface="Aileron"/>
                <a:cs typeface="Aileron"/>
                <a:sym typeface="Aileron"/>
              </a:rPr>
              <a:t>Definimos e  qué se quiere lograr, para quién trabajamos y cuáles son los objetivos principales de nuestro proyecto.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-86282" y="4039885"/>
            <a:ext cx="5144718" cy="398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9"/>
              </a:lnSpc>
            </a:pPr>
            <a:r>
              <a:rPr lang="en-US" sz="2314" b="true">
                <a:solidFill>
                  <a:srgbClr val="0D413E"/>
                </a:solidFill>
                <a:latin typeface="Aileron Heavy"/>
                <a:ea typeface="Aileron Heavy"/>
                <a:cs typeface="Aileron Heavy"/>
                <a:sym typeface="Aileron Heavy"/>
              </a:rPr>
              <a:t>Visión y alcance del proyecto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5294561" y="4014479"/>
            <a:ext cx="3817964" cy="398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54"/>
              </a:lnSpc>
              <a:spcBef>
                <a:spcPct val="0"/>
              </a:spcBef>
            </a:pPr>
            <a:r>
              <a:rPr lang="en-US" b="true" sz="2324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Product Backlog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9645247" y="4028686"/>
            <a:ext cx="4195032" cy="398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39"/>
              </a:lnSpc>
              <a:spcBef>
                <a:spcPct val="0"/>
              </a:spcBef>
            </a:pPr>
            <a:r>
              <a:rPr lang="en-US" b="true" sz="2314">
                <a:solidFill>
                  <a:srgbClr val="0D413E"/>
                </a:solidFill>
                <a:latin typeface="Aileron Heavy"/>
                <a:ea typeface="Aileron Heavy"/>
                <a:cs typeface="Aileron Heavy"/>
                <a:sym typeface="Aileron Heavy"/>
              </a:rPr>
              <a:t>Planificación de Sprint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9988146" y="4802916"/>
            <a:ext cx="3628170" cy="969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91"/>
              </a:lnSpc>
              <a:spcBef>
                <a:spcPct val="0"/>
              </a:spcBef>
            </a:pPr>
            <a:r>
              <a:rPr lang="en-US" sz="1851">
                <a:solidFill>
                  <a:srgbClr val="CCD5B8"/>
                </a:solidFill>
                <a:latin typeface="Aileron"/>
                <a:ea typeface="Aileron"/>
                <a:cs typeface="Aileron"/>
                <a:sym typeface="Aileron"/>
              </a:rPr>
              <a:t>Elegimos desde el backlog, qué tareas se harán en el Sprint  presente o el continuo.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5347520" y="4775697"/>
            <a:ext cx="3796480" cy="1286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>
                <a:solidFill>
                  <a:srgbClr val="CCD5B8"/>
                </a:solidFill>
                <a:latin typeface="Aileron"/>
                <a:ea typeface="Aileron"/>
                <a:cs typeface="Aileron"/>
                <a:sym typeface="Aileron"/>
              </a:rPr>
              <a:t>Enlistamos todos los requerimientos y tareas del proyecto (historias de usuario, tareas, mejora, errores, etc.)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4619154" y="4034638"/>
            <a:ext cx="2895643" cy="394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39"/>
              </a:lnSpc>
              <a:spcBef>
                <a:spcPct val="0"/>
              </a:spcBef>
            </a:pPr>
            <a:r>
              <a:rPr lang="en-US" b="true" sz="2314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Sprint + Daily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4234759" y="4639046"/>
            <a:ext cx="3631923" cy="129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91"/>
              </a:lnSpc>
              <a:spcBef>
                <a:spcPct val="0"/>
              </a:spcBef>
            </a:pPr>
            <a:r>
              <a:rPr lang="en-US" sz="1851">
                <a:solidFill>
                  <a:srgbClr val="CCD5B8"/>
                </a:solidFill>
                <a:latin typeface="Aileron"/>
                <a:ea typeface="Aileron"/>
                <a:cs typeface="Aileron"/>
                <a:sym typeface="Aileron"/>
              </a:rPr>
              <a:t>Se trabajo en las tareas seleccionadas y realizar reuniones cortas para ver avances, bloqueos y próximos pasos.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555417" y="6731809"/>
            <a:ext cx="3817964" cy="398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54"/>
              </a:lnSpc>
              <a:spcBef>
                <a:spcPct val="0"/>
              </a:spcBef>
            </a:pPr>
            <a:r>
              <a:rPr lang="en-US" b="true" sz="2324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Sprint Review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608376" y="7399806"/>
            <a:ext cx="3796480" cy="1610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>
                <a:solidFill>
                  <a:srgbClr val="CCD5B8"/>
                </a:solidFill>
                <a:latin typeface="Aileron"/>
                <a:ea typeface="Aileron"/>
                <a:cs typeface="Aileron"/>
                <a:sym typeface="Aileron"/>
              </a:rPr>
              <a:t>Se llevo acabo de finalizar un sprint, con el motivo de ensañar, lo construido  y/o desarrollado, con fin de recibir un feedback por parte  del cliente o profesor a cargo.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5148244" y="6740775"/>
            <a:ext cx="4195032" cy="398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39"/>
              </a:lnSpc>
              <a:spcBef>
                <a:spcPct val="0"/>
              </a:spcBef>
            </a:pPr>
            <a:r>
              <a:rPr lang="en-US" b="true" sz="2314">
                <a:solidFill>
                  <a:srgbClr val="0D413E"/>
                </a:solidFill>
                <a:latin typeface="Aileron Heavy"/>
                <a:ea typeface="Aileron Heavy"/>
                <a:cs typeface="Aileron Heavy"/>
                <a:sym typeface="Aileron Heavy"/>
              </a:rPr>
              <a:t>Retrospectiva de Sprint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5336778" y="7437608"/>
            <a:ext cx="3628170" cy="969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91"/>
              </a:lnSpc>
              <a:spcBef>
                <a:spcPct val="0"/>
              </a:spcBef>
            </a:pPr>
            <a:r>
              <a:rPr lang="en-US" sz="1851">
                <a:solidFill>
                  <a:srgbClr val="CCD5B8"/>
                </a:solidFill>
                <a:latin typeface="Aileron"/>
                <a:ea typeface="Aileron"/>
                <a:cs typeface="Aileron"/>
                <a:sym typeface="Aileron"/>
              </a:rPr>
              <a:t>El equipo analiza qué funcionó bien, qué no y qué va a mejorar en la próxima iteración.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9645247" y="6764660"/>
            <a:ext cx="4195032" cy="398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39"/>
              </a:lnSpc>
              <a:spcBef>
                <a:spcPct val="0"/>
              </a:spcBef>
            </a:pPr>
            <a:r>
              <a:rPr lang="en-US" b="true" sz="2314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Ciclo Iteractivo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9928678" y="7390281"/>
            <a:ext cx="3628170" cy="1712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731"/>
              </a:lnSpc>
              <a:spcBef>
                <a:spcPct val="0"/>
              </a:spcBef>
            </a:pPr>
            <a:r>
              <a:rPr lang="en-US" sz="1951">
                <a:solidFill>
                  <a:srgbClr val="CCD5B8"/>
                </a:solidFill>
                <a:latin typeface="Aileron"/>
                <a:ea typeface="Aileron"/>
                <a:cs typeface="Aileron"/>
                <a:sym typeface="Aileron"/>
              </a:rPr>
              <a:t>Se actualiza el backlog con nuevas ideas o cambios y repetir la planificación del siguiente sprint hasta completar el proyecto.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6994619" y="8838716"/>
            <a:ext cx="129111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41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6572324"/>
            <a:chOff x="0" y="0"/>
            <a:chExt cx="905860" cy="8208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05860" cy="820877"/>
            </a:xfrm>
            <a:custGeom>
              <a:avLst/>
              <a:gdLst/>
              <a:ahLst/>
              <a:cxnLst/>
              <a:rect r="r" b="b" t="t" l="l"/>
              <a:pathLst>
                <a:path h="820877" w="905860">
                  <a:moveTo>
                    <a:pt x="452930" y="0"/>
                  </a:moveTo>
                  <a:cubicBezTo>
                    <a:pt x="202784" y="0"/>
                    <a:pt x="0" y="183760"/>
                    <a:pt x="0" y="410438"/>
                  </a:cubicBezTo>
                  <a:cubicBezTo>
                    <a:pt x="0" y="637117"/>
                    <a:pt x="202784" y="820877"/>
                    <a:pt x="452930" y="820877"/>
                  </a:cubicBezTo>
                  <a:cubicBezTo>
                    <a:pt x="703076" y="820877"/>
                    <a:pt x="905860" y="637117"/>
                    <a:pt x="905860" y="410438"/>
                  </a:cubicBezTo>
                  <a:cubicBezTo>
                    <a:pt x="905860" y="183760"/>
                    <a:pt x="703076" y="0"/>
                    <a:pt x="452930" y="0"/>
                  </a:cubicBezTo>
                  <a:close/>
                </a:path>
              </a:pathLst>
            </a:custGeom>
            <a:solidFill>
              <a:srgbClr val="39646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4924" y="19807"/>
              <a:ext cx="736011" cy="724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672266" y="5013714"/>
            <a:ext cx="9525" cy="156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3771103" y="2188588"/>
            <a:ext cx="10839999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EEFFC4"/>
                </a:solidFill>
                <a:latin typeface="Aileron"/>
                <a:ea typeface="Aileron"/>
                <a:cs typeface="Aileron"/>
                <a:sym typeface="Aileron"/>
              </a:rPr>
              <a:t>El esfuerzo total del proyecto se ha distribuido intencionalmente para reflejar la complejidad de cada sprint.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587830" y="3462001"/>
            <a:ext cx="11044975" cy="230103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587830" y="4264749"/>
            <a:ext cx="11044975" cy="2301036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587830" y="5067856"/>
            <a:ext cx="11044975" cy="2301036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587830" y="6701038"/>
            <a:ext cx="11044975" cy="2301036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587830" y="5897931"/>
            <a:ext cx="11044975" cy="2301036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155668" y="4383339"/>
            <a:ext cx="2029934" cy="35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7"/>
              </a:lnSpc>
              <a:spcBef>
                <a:spcPct val="0"/>
              </a:spcBef>
            </a:pPr>
            <a:r>
              <a:rPr lang="en-US" sz="1656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Sprint 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55668" y="5186088"/>
            <a:ext cx="2029934" cy="35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7"/>
              </a:lnSpc>
              <a:spcBef>
                <a:spcPct val="0"/>
              </a:spcBef>
            </a:pPr>
            <a:r>
              <a:rPr lang="en-US" sz="1656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Sprint 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55668" y="5987347"/>
            <a:ext cx="2029934" cy="35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7"/>
              </a:lnSpc>
              <a:spcBef>
                <a:spcPct val="0"/>
              </a:spcBef>
            </a:pPr>
            <a:r>
              <a:rPr lang="en-US" sz="1656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Sprint 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55668" y="6819270"/>
            <a:ext cx="2029934" cy="35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7"/>
              </a:lnSpc>
              <a:spcBef>
                <a:spcPct val="0"/>
              </a:spcBef>
            </a:pPr>
            <a:r>
              <a:rPr lang="en-US" sz="1656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Sprint 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55668" y="7620530"/>
            <a:ext cx="2029934" cy="35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7"/>
              </a:lnSpc>
              <a:spcBef>
                <a:spcPct val="0"/>
              </a:spcBef>
            </a:pPr>
            <a:r>
              <a:rPr lang="en-US" sz="1656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Sprint 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036814" y="4310298"/>
            <a:ext cx="642751" cy="465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6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25%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483716" y="5088625"/>
            <a:ext cx="675494" cy="465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6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30%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195576" y="5904812"/>
            <a:ext cx="572430" cy="465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6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15%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573541" y="6724704"/>
            <a:ext cx="671773" cy="465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6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20%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694035" y="7550389"/>
            <a:ext cx="601452" cy="465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6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10%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171395" y="4357269"/>
            <a:ext cx="1707245" cy="379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CRUD y</a:t>
            </a: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Admin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171395" y="5160017"/>
            <a:ext cx="2809875" cy="379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Autenticación y</a:t>
            </a: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Carrito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171395" y="5990447"/>
            <a:ext cx="2923263" cy="379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Checkout y</a:t>
            </a: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Transacción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171395" y="6742146"/>
            <a:ext cx="2584772" cy="379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Dashboard y</a:t>
            </a: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Chatbot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171395" y="7594459"/>
            <a:ext cx="2067130" cy="379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Cierre, QA y</a:t>
            </a: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Perfil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848958" y="8764524"/>
            <a:ext cx="6522720" cy="493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2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Actualm</a:t>
            </a:r>
            <a:r>
              <a:rPr lang="en-US" sz="2400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ente hemos completado</a:t>
            </a:r>
            <a:r>
              <a:rPr lang="en-US" sz="2400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 </a:t>
            </a:r>
            <a:r>
              <a:rPr lang="en-US" sz="2400">
                <a:solidFill>
                  <a:srgbClr val="C1FF72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100%</a:t>
            </a:r>
            <a:r>
              <a:rPr lang="en-US" sz="2400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l</a:t>
            </a:r>
            <a:r>
              <a:rPr lang="en-US" sz="2400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819152" y="1333830"/>
            <a:ext cx="6743901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39"/>
              </a:lnSpc>
            </a:pPr>
            <a:r>
              <a:rPr lang="en-US" sz="5999" b="true">
                <a:solidFill>
                  <a:srgbClr val="EEFFC4"/>
                </a:solidFill>
                <a:latin typeface="Montaser Arabic Heavy"/>
                <a:ea typeface="Montaser Arabic Heavy"/>
                <a:cs typeface="Montaser Arabic Heavy"/>
                <a:sym typeface="Montaser Arabic Heavy"/>
              </a:rPr>
              <a:t>Progreso 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854850" y="1028700"/>
            <a:ext cx="819654" cy="819654"/>
          </a:xfrm>
          <a:custGeom>
            <a:avLst/>
            <a:gdLst/>
            <a:ahLst/>
            <a:cxnLst/>
            <a:rect r="r" b="b" t="t" l="l"/>
            <a:pathLst>
              <a:path h="819654" w="819654">
                <a:moveTo>
                  <a:pt x="0" y="0"/>
                </a:moveTo>
                <a:lnTo>
                  <a:pt x="819655" y="0"/>
                </a:lnTo>
                <a:lnTo>
                  <a:pt x="819655" y="819654"/>
                </a:lnTo>
                <a:lnTo>
                  <a:pt x="0" y="8196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6275004" y="1028700"/>
            <a:ext cx="819654" cy="819654"/>
          </a:xfrm>
          <a:custGeom>
            <a:avLst/>
            <a:gdLst/>
            <a:ahLst/>
            <a:cxnLst/>
            <a:rect r="r" b="b" t="t" l="l"/>
            <a:pathLst>
              <a:path h="819654" w="819654">
                <a:moveTo>
                  <a:pt x="0" y="0"/>
                </a:moveTo>
                <a:lnTo>
                  <a:pt x="819655" y="0"/>
                </a:lnTo>
                <a:lnTo>
                  <a:pt x="819655" y="819654"/>
                </a:lnTo>
                <a:lnTo>
                  <a:pt x="0" y="8196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7147019" y="8991116"/>
            <a:ext cx="129111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41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074366"/>
            <a:ext cx="5210068" cy="5047576"/>
            <a:chOff x="0" y="0"/>
            <a:chExt cx="1372199" cy="13294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2199" cy="1329403"/>
            </a:xfrm>
            <a:custGeom>
              <a:avLst/>
              <a:gdLst/>
              <a:ahLst/>
              <a:cxnLst/>
              <a:rect r="r" b="b" t="t" l="l"/>
              <a:pathLst>
                <a:path h="1329403" w="1372199">
                  <a:moveTo>
                    <a:pt x="0" y="0"/>
                  </a:moveTo>
                  <a:lnTo>
                    <a:pt x="1372199" y="0"/>
                  </a:lnTo>
                  <a:lnTo>
                    <a:pt x="1372199" y="1329403"/>
                  </a:lnTo>
                  <a:lnTo>
                    <a:pt x="0" y="1329403"/>
                  </a:lnTo>
                  <a:close/>
                </a:path>
              </a:pathLst>
            </a:custGeom>
            <a:solidFill>
              <a:srgbClr val="16554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372199" cy="13865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210068" y="3087639"/>
            <a:ext cx="13077932" cy="5021030"/>
            <a:chOff x="0" y="0"/>
            <a:chExt cx="3444394" cy="132241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444394" cy="1322411"/>
            </a:xfrm>
            <a:custGeom>
              <a:avLst/>
              <a:gdLst/>
              <a:ahLst/>
              <a:cxnLst/>
              <a:rect r="r" b="b" t="t" l="l"/>
              <a:pathLst>
                <a:path h="1322411" w="3444394">
                  <a:moveTo>
                    <a:pt x="0" y="0"/>
                  </a:moveTo>
                  <a:lnTo>
                    <a:pt x="3444394" y="0"/>
                  </a:lnTo>
                  <a:lnTo>
                    <a:pt x="3444394" y="1322411"/>
                  </a:lnTo>
                  <a:lnTo>
                    <a:pt x="0" y="1322411"/>
                  </a:lnTo>
                  <a:close/>
                </a:path>
              </a:pathLst>
            </a:custGeom>
            <a:solidFill>
              <a:srgbClr val="58925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444394" cy="137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784147" y="3087639"/>
            <a:ext cx="5021030" cy="502103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8925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0" id="10"/>
          <p:cNvSpPr/>
          <p:nvPr/>
        </p:nvSpPr>
        <p:spPr>
          <a:xfrm flipH="true" flipV="false" rot="0">
            <a:off x="15066824" y="0"/>
            <a:ext cx="3221176" cy="3221176"/>
          </a:xfrm>
          <a:custGeom>
            <a:avLst/>
            <a:gdLst/>
            <a:ahLst/>
            <a:cxnLst/>
            <a:rect r="r" b="b" t="t" l="l"/>
            <a:pathLst>
              <a:path h="3221176" w="3221176">
                <a:moveTo>
                  <a:pt x="3221176" y="0"/>
                </a:moveTo>
                <a:lnTo>
                  <a:pt x="0" y="0"/>
                </a:lnTo>
                <a:lnTo>
                  <a:pt x="0" y="3221176"/>
                </a:lnTo>
                <a:lnTo>
                  <a:pt x="3221176" y="3221176"/>
                </a:lnTo>
                <a:lnTo>
                  <a:pt x="322117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219347" y="8954161"/>
            <a:ext cx="2039953" cy="304139"/>
          </a:xfrm>
          <a:custGeom>
            <a:avLst/>
            <a:gdLst/>
            <a:ahLst/>
            <a:cxnLst/>
            <a:rect r="r" b="b" t="t" l="l"/>
            <a:pathLst>
              <a:path h="304139" w="2039953">
                <a:moveTo>
                  <a:pt x="0" y="0"/>
                </a:moveTo>
                <a:lnTo>
                  <a:pt x="2039953" y="0"/>
                </a:lnTo>
                <a:lnTo>
                  <a:pt x="2039953" y="304139"/>
                </a:lnTo>
                <a:lnTo>
                  <a:pt x="0" y="3041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569301">
            <a:off x="-499286" y="2620912"/>
            <a:ext cx="1973235" cy="1973235"/>
          </a:xfrm>
          <a:custGeom>
            <a:avLst/>
            <a:gdLst/>
            <a:ahLst/>
            <a:cxnLst/>
            <a:rect r="r" b="b" t="t" l="l"/>
            <a:pathLst>
              <a:path h="1973235" w="1973235">
                <a:moveTo>
                  <a:pt x="0" y="0"/>
                </a:moveTo>
                <a:lnTo>
                  <a:pt x="1973235" y="0"/>
                </a:lnTo>
                <a:lnTo>
                  <a:pt x="1973235" y="1973235"/>
                </a:lnTo>
                <a:lnTo>
                  <a:pt x="0" y="19732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496746">
            <a:off x="832247" y="4368188"/>
            <a:ext cx="1580591" cy="1574664"/>
          </a:xfrm>
          <a:custGeom>
            <a:avLst/>
            <a:gdLst/>
            <a:ahLst/>
            <a:cxnLst/>
            <a:rect r="r" b="b" t="t" l="l"/>
            <a:pathLst>
              <a:path h="1574664" w="1580591">
                <a:moveTo>
                  <a:pt x="0" y="0"/>
                </a:moveTo>
                <a:lnTo>
                  <a:pt x="1580591" y="0"/>
                </a:lnTo>
                <a:lnTo>
                  <a:pt x="1580591" y="1574664"/>
                </a:lnTo>
                <a:lnTo>
                  <a:pt x="0" y="15746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1052568">
            <a:off x="-292806" y="5891759"/>
            <a:ext cx="1560274" cy="1799059"/>
          </a:xfrm>
          <a:custGeom>
            <a:avLst/>
            <a:gdLst/>
            <a:ahLst/>
            <a:cxnLst/>
            <a:rect r="r" b="b" t="t" l="l"/>
            <a:pathLst>
              <a:path h="1799059" w="1560274">
                <a:moveTo>
                  <a:pt x="0" y="0"/>
                </a:moveTo>
                <a:lnTo>
                  <a:pt x="1560275" y="0"/>
                </a:lnTo>
                <a:lnTo>
                  <a:pt x="1560275" y="1799058"/>
                </a:lnTo>
                <a:lnTo>
                  <a:pt x="0" y="17990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84086">
            <a:off x="1751300" y="2996285"/>
            <a:ext cx="885202" cy="1092842"/>
          </a:xfrm>
          <a:custGeom>
            <a:avLst/>
            <a:gdLst/>
            <a:ahLst/>
            <a:cxnLst/>
            <a:rect r="r" b="b" t="t" l="l"/>
            <a:pathLst>
              <a:path h="1092842" w="885202">
                <a:moveTo>
                  <a:pt x="0" y="0"/>
                </a:moveTo>
                <a:lnTo>
                  <a:pt x="885201" y="0"/>
                </a:lnTo>
                <a:lnTo>
                  <a:pt x="885201" y="1092842"/>
                </a:lnTo>
                <a:lnTo>
                  <a:pt x="0" y="109284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703223">
            <a:off x="1277005" y="7053671"/>
            <a:ext cx="1061643" cy="1061643"/>
          </a:xfrm>
          <a:custGeom>
            <a:avLst/>
            <a:gdLst/>
            <a:ahLst/>
            <a:cxnLst/>
            <a:rect r="r" b="b" t="t" l="l"/>
            <a:pathLst>
              <a:path h="1061643" w="1061643">
                <a:moveTo>
                  <a:pt x="0" y="0"/>
                </a:moveTo>
                <a:lnTo>
                  <a:pt x="1061643" y="0"/>
                </a:lnTo>
                <a:lnTo>
                  <a:pt x="1061643" y="1061643"/>
                </a:lnTo>
                <a:lnTo>
                  <a:pt x="0" y="106164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290389">
            <a:off x="-162663" y="8111265"/>
            <a:ext cx="1299990" cy="1414955"/>
          </a:xfrm>
          <a:custGeom>
            <a:avLst/>
            <a:gdLst/>
            <a:ahLst/>
            <a:cxnLst/>
            <a:rect r="r" b="b" t="t" l="l"/>
            <a:pathLst>
              <a:path h="1414955" w="1299990">
                <a:moveTo>
                  <a:pt x="0" y="0"/>
                </a:moveTo>
                <a:lnTo>
                  <a:pt x="1299989" y="0"/>
                </a:lnTo>
                <a:lnTo>
                  <a:pt x="1299989" y="1414955"/>
                </a:lnTo>
                <a:lnTo>
                  <a:pt x="0" y="141495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1729298">
            <a:off x="-178677" y="1226797"/>
            <a:ext cx="1106038" cy="1106038"/>
          </a:xfrm>
          <a:custGeom>
            <a:avLst/>
            <a:gdLst/>
            <a:ahLst/>
            <a:cxnLst/>
            <a:rect r="r" b="b" t="t" l="l"/>
            <a:pathLst>
              <a:path h="1106038" w="1106038">
                <a:moveTo>
                  <a:pt x="0" y="0"/>
                </a:moveTo>
                <a:lnTo>
                  <a:pt x="1106038" y="0"/>
                </a:lnTo>
                <a:lnTo>
                  <a:pt x="1106038" y="1106038"/>
                </a:lnTo>
                <a:lnTo>
                  <a:pt x="0" y="110603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603654" y="841984"/>
            <a:ext cx="12667336" cy="1527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76"/>
              </a:lnSpc>
            </a:pPr>
            <a:r>
              <a:rPr lang="en-US" sz="4900" b="true">
                <a:solidFill>
                  <a:srgbClr val="EEFFC4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Herramientas: </a:t>
            </a:r>
          </a:p>
          <a:p>
            <a:pPr algn="l" marL="0" indent="0" lvl="0">
              <a:lnSpc>
                <a:spcPts val="6076"/>
              </a:lnSpc>
              <a:spcBef>
                <a:spcPct val="0"/>
              </a:spcBef>
            </a:pPr>
            <a:r>
              <a:rPr lang="en-US" b="true" sz="4900">
                <a:solidFill>
                  <a:srgbClr val="EEFFC4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Trello y GitHub.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084511" y="3701372"/>
            <a:ext cx="11945262" cy="3936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64" indent="-269882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GitHub: </a:t>
            </a:r>
            <a:r>
              <a:rPr lang="en-US" sz="25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Utilizamos GitHub para versionar el código y la documentación, llevando un historial de cambios mediante commits y ramas, lo que nos permitió trabajar de forma colaborativa y mantener controlados los hitos y entregables del proyecto.</a:t>
            </a:r>
          </a:p>
          <a:p>
            <a:pPr algn="l">
              <a:lnSpc>
                <a:spcPts val="3500"/>
              </a:lnSpc>
            </a:pPr>
          </a:p>
          <a:p>
            <a:pPr algn="l" marL="539764" indent="-269882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Trello:</a:t>
            </a:r>
            <a:r>
              <a:rPr lang="en-US" sz="25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 Usamos Trello para ordenar y priorizar las tareas del equipo, organizándolas en listas (por hacer, en progreso, terminado) y registrando visualmente el avance y los responsables en cada fase del proyecto.</a:t>
            </a:r>
          </a:p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</a:p>
        </p:txBody>
      </p:sp>
      <p:sp>
        <p:nvSpPr>
          <p:cNvPr name="Freeform 21" id="21">
            <a:hlinkClick r:id="rId21" tooltip="https://github.com/CelineToledoJ/Capstone_805D-Equipo-3"/>
          </p:cNvPr>
          <p:cNvSpPr/>
          <p:nvPr/>
        </p:nvSpPr>
        <p:spPr>
          <a:xfrm flipH="false" flipV="false" rot="0">
            <a:off x="16372612" y="5598154"/>
            <a:ext cx="1019977" cy="1019977"/>
          </a:xfrm>
          <a:custGeom>
            <a:avLst/>
            <a:gdLst/>
            <a:ahLst/>
            <a:cxnLst/>
            <a:rect r="r" b="b" t="t" l="l"/>
            <a:pathLst>
              <a:path h="1019977" w="1019977">
                <a:moveTo>
                  <a:pt x="0" y="0"/>
                </a:moveTo>
                <a:lnTo>
                  <a:pt x="1019976" y="0"/>
                </a:lnTo>
                <a:lnTo>
                  <a:pt x="1019976" y="1019977"/>
                </a:lnTo>
                <a:lnTo>
                  <a:pt x="0" y="101997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258373" y="3758522"/>
            <a:ext cx="1061643" cy="1061643"/>
          </a:xfrm>
          <a:custGeom>
            <a:avLst/>
            <a:gdLst/>
            <a:ahLst/>
            <a:cxnLst/>
            <a:rect r="r" b="b" t="t" l="l"/>
            <a:pathLst>
              <a:path h="1061643" w="1061643">
                <a:moveTo>
                  <a:pt x="0" y="0"/>
                </a:moveTo>
                <a:lnTo>
                  <a:pt x="1061644" y="0"/>
                </a:lnTo>
                <a:lnTo>
                  <a:pt x="1061644" y="1061644"/>
                </a:lnTo>
                <a:lnTo>
                  <a:pt x="0" y="106164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41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5400000">
            <a:off x="5758548" y="8546435"/>
            <a:ext cx="3382372" cy="3388533"/>
          </a:xfrm>
          <a:custGeom>
            <a:avLst/>
            <a:gdLst/>
            <a:ahLst/>
            <a:cxnLst/>
            <a:rect r="r" b="b" t="t" l="l"/>
            <a:pathLst>
              <a:path h="3388533" w="3382372">
                <a:moveTo>
                  <a:pt x="0" y="3388533"/>
                </a:moveTo>
                <a:lnTo>
                  <a:pt x="3382372" y="3388533"/>
                </a:lnTo>
                <a:lnTo>
                  <a:pt x="3382372" y="0"/>
                </a:lnTo>
                <a:lnTo>
                  <a:pt x="0" y="0"/>
                </a:lnTo>
                <a:lnTo>
                  <a:pt x="0" y="338853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13600" y="665293"/>
            <a:ext cx="819654" cy="819654"/>
          </a:xfrm>
          <a:custGeom>
            <a:avLst/>
            <a:gdLst/>
            <a:ahLst/>
            <a:cxnLst/>
            <a:rect r="r" b="b" t="t" l="l"/>
            <a:pathLst>
              <a:path h="819654" w="819654">
                <a:moveTo>
                  <a:pt x="0" y="0"/>
                </a:moveTo>
                <a:lnTo>
                  <a:pt x="819654" y="0"/>
                </a:lnTo>
                <a:lnTo>
                  <a:pt x="819654" y="819655"/>
                </a:lnTo>
                <a:lnTo>
                  <a:pt x="0" y="8196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285937" y="665293"/>
            <a:ext cx="819654" cy="819654"/>
          </a:xfrm>
          <a:custGeom>
            <a:avLst/>
            <a:gdLst/>
            <a:ahLst/>
            <a:cxnLst/>
            <a:rect r="r" b="b" t="t" l="l"/>
            <a:pathLst>
              <a:path h="819654" w="819654">
                <a:moveTo>
                  <a:pt x="819654" y="0"/>
                </a:moveTo>
                <a:lnTo>
                  <a:pt x="0" y="0"/>
                </a:lnTo>
                <a:lnTo>
                  <a:pt x="0" y="819655"/>
                </a:lnTo>
                <a:lnTo>
                  <a:pt x="819654" y="819655"/>
                </a:lnTo>
                <a:lnTo>
                  <a:pt x="81965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3769" y="1792884"/>
            <a:ext cx="15575605" cy="7968151"/>
          </a:xfrm>
          <a:custGeom>
            <a:avLst/>
            <a:gdLst/>
            <a:ahLst/>
            <a:cxnLst/>
            <a:rect r="r" b="b" t="t" l="l"/>
            <a:pathLst>
              <a:path h="7968151" w="15575605">
                <a:moveTo>
                  <a:pt x="0" y="0"/>
                </a:moveTo>
                <a:lnTo>
                  <a:pt x="15575605" y="0"/>
                </a:lnTo>
                <a:lnTo>
                  <a:pt x="15575605" y="7968151"/>
                </a:lnTo>
                <a:lnTo>
                  <a:pt x="0" y="79681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6871" r="-12862" b="-722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458651" y="3752854"/>
            <a:ext cx="400237" cy="1976481"/>
          </a:xfrm>
          <a:custGeom>
            <a:avLst/>
            <a:gdLst/>
            <a:ahLst/>
            <a:cxnLst/>
            <a:rect r="r" b="b" t="t" l="l"/>
            <a:pathLst>
              <a:path h="1976481" w="400237">
                <a:moveTo>
                  <a:pt x="0" y="0"/>
                </a:moveTo>
                <a:lnTo>
                  <a:pt x="400238" y="0"/>
                </a:lnTo>
                <a:lnTo>
                  <a:pt x="400238" y="1976481"/>
                </a:lnTo>
                <a:lnTo>
                  <a:pt x="0" y="19764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5372731" y="3855398"/>
            <a:ext cx="546642" cy="2699468"/>
          </a:xfrm>
          <a:custGeom>
            <a:avLst/>
            <a:gdLst/>
            <a:ahLst/>
            <a:cxnLst/>
            <a:rect r="r" b="b" t="t" l="l"/>
            <a:pathLst>
              <a:path h="2699468" w="546642">
                <a:moveTo>
                  <a:pt x="546643" y="2699469"/>
                </a:moveTo>
                <a:lnTo>
                  <a:pt x="0" y="2699469"/>
                </a:lnTo>
                <a:lnTo>
                  <a:pt x="0" y="0"/>
                </a:lnTo>
                <a:lnTo>
                  <a:pt x="546643" y="0"/>
                </a:lnTo>
                <a:lnTo>
                  <a:pt x="546643" y="269946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172821" y="2809403"/>
            <a:ext cx="1276912" cy="716667"/>
          </a:xfrm>
          <a:custGeom>
            <a:avLst/>
            <a:gdLst/>
            <a:ahLst/>
            <a:cxnLst/>
            <a:rect r="r" b="b" t="t" l="l"/>
            <a:pathLst>
              <a:path h="716667" w="1276912">
                <a:moveTo>
                  <a:pt x="0" y="0"/>
                </a:moveTo>
                <a:lnTo>
                  <a:pt x="1276913" y="0"/>
                </a:lnTo>
                <a:lnTo>
                  <a:pt x="1276913" y="716667"/>
                </a:lnTo>
                <a:lnTo>
                  <a:pt x="0" y="7166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589435" y="553402"/>
            <a:ext cx="6743901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39"/>
              </a:lnSpc>
            </a:pPr>
            <a:r>
              <a:rPr lang="en-US" sz="5999" b="true">
                <a:solidFill>
                  <a:srgbClr val="EEFFC4"/>
                </a:solidFill>
                <a:latin typeface="Montaser Arabic Heavy"/>
                <a:ea typeface="Montaser Arabic Heavy"/>
                <a:cs typeface="Montaser Arabic Heavy"/>
                <a:sym typeface="Montaser Arabic Heavy"/>
              </a:rPr>
              <a:t>Git Hub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9469" y="3807773"/>
            <a:ext cx="2294141" cy="1573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82944" indent="-241472" lvl="1">
              <a:lnSpc>
                <a:spcPts val="3131"/>
              </a:lnSpc>
              <a:buFont typeface="Arial"/>
              <a:buChar char="•"/>
            </a:pPr>
            <a:r>
              <a:rPr lang="en-US" b="true" sz="2236">
                <a:solidFill>
                  <a:srgbClr val="165548"/>
                </a:solidFill>
                <a:latin typeface="Aileron Bold"/>
                <a:ea typeface="Aileron Bold"/>
                <a:cs typeface="Aileron Bold"/>
                <a:sym typeface="Aileron Bold"/>
              </a:rPr>
              <a:t>Rama de desarrollo</a:t>
            </a:r>
          </a:p>
          <a:p>
            <a:pPr algn="just" marL="482944" indent="-241472" lvl="1">
              <a:lnSpc>
                <a:spcPts val="3131"/>
              </a:lnSpc>
              <a:buFont typeface="Arial"/>
              <a:buChar char="•"/>
            </a:pPr>
            <a:r>
              <a:rPr lang="en-US" b="true" sz="2236">
                <a:solidFill>
                  <a:srgbClr val="165548"/>
                </a:solidFill>
                <a:latin typeface="Aileron Bold"/>
                <a:ea typeface="Aileron Bold"/>
                <a:cs typeface="Aileron Bold"/>
                <a:sym typeface="Aileron Bold"/>
              </a:rPr>
              <a:t>Comentarios</a:t>
            </a:r>
          </a:p>
          <a:p>
            <a:pPr algn="just" marL="482944" indent="-241472" lvl="1">
              <a:lnSpc>
                <a:spcPts val="3131"/>
              </a:lnSpc>
              <a:buFont typeface="Arial"/>
              <a:buChar char="•"/>
            </a:pPr>
            <a:r>
              <a:rPr lang="en-US" b="true" sz="2236">
                <a:solidFill>
                  <a:srgbClr val="165548"/>
                </a:solidFill>
                <a:latin typeface="Aileron Bold"/>
                <a:ea typeface="Aileron Bold"/>
                <a:cs typeface="Aileron Bold"/>
                <a:sym typeface="Aileron Bold"/>
              </a:rPr>
              <a:t>Fases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112230" y="4693469"/>
            <a:ext cx="2294141" cy="771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31"/>
              </a:lnSpc>
            </a:pPr>
            <a:r>
              <a:rPr lang="en-US" sz="2236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Descripción repositorio.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14315" y="2989770"/>
            <a:ext cx="2294141" cy="308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1"/>
              </a:lnSpc>
            </a:pPr>
            <a:r>
              <a:rPr lang="en-US" sz="1736" b="true">
                <a:solidFill>
                  <a:srgbClr val="165548"/>
                </a:solidFill>
                <a:latin typeface="Aileron Bold"/>
                <a:ea typeface="Aileron Bold"/>
                <a:cs typeface="Aileron Bold"/>
                <a:sym typeface="Aileron Bold"/>
              </a:rPr>
              <a:t>Nombre del proyecto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41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5400000">
            <a:off x="5758548" y="8546435"/>
            <a:ext cx="3382372" cy="3388533"/>
          </a:xfrm>
          <a:custGeom>
            <a:avLst/>
            <a:gdLst/>
            <a:ahLst/>
            <a:cxnLst/>
            <a:rect r="r" b="b" t="t" l="l"/>
            <a:pathLst>
              <a:path h="3388533" w="3382372">
                <a:moveTo>
                  <a:pt x="0" y="3388533"/>
                </a:moveTo>
                <a:lnTo>
                  <a:pt x="3382372" y="3388533"/>
                </a:lnTo>
                <a:lnTo>
                  <a:pt x="3382372" y="0"/>
                </a:lnTo>
                <a:lnTo>
                  <a:pt x="0" y="0"/>
                </a:lnTo>
                <a:lnTo>
                  <a:pt x="0" y="338853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3700" y="791623"/>
            <a:ext cx="9478324" cy="3149150"/>
          </a:xfrm>
          <a:custGeom>
            <a:avLst/>
            <a:gdLst/>
            <a:ahLst/>
            <a:cxnLst/>
            <a:rect r="r" b="b" t="t" l="l"/>
            <a:pathLst>
              <a:path h="3149150" w="9478324">
                <a:moveTo>
                  <a:pt x="0" y="0"/>
                </a:moveTo>
                <a:lnTo>
                  <a:pt x="9478324" y="0"/>
                </a:lnTo>
                <a:lnTo>
                  <a:pt x="9478324" y="3149150"/>
                </a:lnTo>
                <a:lnTo>
                  <a:pt x="0" y="3149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85" t="-33782" r="-39052" b="-10279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03700" y="5143500"/>
            <a:ext cx="9478324" cy="2974137"/>
          </a:xfrm>
          <a:custGeom>
            <a:avLst/>
            <a:gdLst/>
            <a:ahLst/>
            <a:cxnLst/>
            <a:rect r="r" b="b" t="t" l="l"/>
            <a:pathLst>
              <a:path h="2974137" w="9478324">
                <a:moveTo>
                  <a:pt x="0" y="0"/>
                </a:moveTo>
                <a:lnTo>
                  <a:pt x="9478324" y="0"/>
                </a:lnTo>
                <a:lnTo>
                  <a:pt x="9478324" y="2974137"/>
                </a:lnTo>
                <a:lnTo>
                  <a:pt x="0" y="29741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10" t="-32203" r="-24894" b="-93319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0182024" y="1964292"/>
            <a:ext cx="400237" cy="1976481"/>
          </a:xfrm>
          <a:custGeom>
            <a:avLst/>
            <a:gdLst/>
            <a:ahLst/>
            <a:cxnLst/>
            <a:rect r="r" b="b" t="t" l="l"/>
            <a:pathLst>
              <a:path h="1976481" w="400237">
                <a:moveTo>
                  <a:pt x="400238" y="1976481"/>
                </a:moveTo>
                <a:lnTo>
                  <a:pt x="0" y="1976481"/>
                </a:lnTo>
                <a:lnTo>
                  <a:pt x="0" y="0"/>
                </a:lnTo>
                <a:lnTo>
                  <a:pt x="400238" y="0"/>
                </a:lnTo>
                <a:lnTo>
                  <a:pt x="400238" y="197648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0382143" y="6141156"/>
            <a:ext cx="400237" cy="1976481"/>
          </a:xfrm>
          <a:custGeom>
            <a:avLst/>
            <a:gdLst/>
            <a:ahLst/>
            <a:cxnLst/>
            <a:rect r="r" b="b" t="t" l="l"/>
            <a:pathLst>
              <a:path h="1976481" w="400237">
                <a:moveTo>
                  <a:pt x="400237" y="1976481"/>
                </a:moveTo>
                <a:lnTo>
                  <a:pt x="0" y="1976481"/>
                </a:lnTo>
                <a:lnTo>
                  <a:pt x="0" y="0"/>
                </a:lnTo>
                <a:lnTo>
                  <a:pt x="400237" y="0"/>
                </a:lnTo>
                <a:lnTo>
                  <a:pt x="400237" y="197648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250723" y="1606815"/>
            <a:ext cx="6746195" cy="2333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31"/>
              </a:lnSpc>
            </a:pPr>
            <a:r>
              <a:rPr lang="en-US" sz="2236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Fase 1:</a:t>
            </a:r>
          </a:p>
          <a:p>
            <a:pPr algn="just" marL="482945" indent="-241472" lvl="1">
              <a:lnSpc>
                <a:spcPts val="3131"/>
              </a:lnSpc>
              <a:buFont typeface="Arial"/>
              <a:buChar char="•"/>
            </a:pPr>
            <a:r>
              <a:rPr lang="en-US" b="true" sz="2236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Evidencias  Grupales: </a:t>
            </a:r>
            <a:r>
              <a:rPr lang="en-US" sz="2236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Documentos evaluativo y autoevaluativo, guía y presentación.</a:t>
            </a:r>
          </a:p>
          <a:p>
            <a:pPr algn="just" marL="482945" indent="-241472" lvl="1">
              <a:lnSpc>
                <a:spcPts val="3131"/>
              </a:lnSpc>
              <a:buFont typeface="Arial"/>
              <a:buChar char="•"/>
            </a:pPr>
            <a:r>
              <a:rPr lang="en-US" b="true" sz="2236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Evidencias Individuales: </a:t>
            </a:r>
            <a:r>
              <a:rPr lang="en-US" sz="2236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 Cuestionarios a autoevaluativos personales de los integrantes del equipo.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82405" y="4633879"/>
            <a:ext cx="7014513" cy="5067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31"/>
              </a:lnSpc>
            </a:pPr>
            <a:r>
              <a:rPr lang="en-US" sz="2236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Fase 2:</a:t>
            </a:r>
          </a:p>
          <a:p>
            <a:pPr algn="just" marL="482945" indent="-241472" lvl="1">
              <a:lnSpc>
                <a:spcPts val="3131"/>
              </a:lnSpc>
              <a:buFont typeface="Arial"/>
              <a:buChar char="•"/>
            </a:pPr>
            <a:r>
              <a:rPr lang="en-US" b="true" sz="2236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Evidencias  Grupales: </a:t>
            </a:r>
            <a:r>
              <a:rPr lang="en-US" sz="2236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Guía de desarrollo y informe de contenidos Terminado.</a:t>
            </a:r>
          </a:p>
          <a:p>
            <a:pPr algn="just" marL="482945" indent="-241472" lvl="1">
              <a:lnSpc>
                <a:spcPts val="3131"/>
              </a:lnSpc>
              <a:buFont typeface="Arial"/>
              <a:buChar char="•"/>
            </a:pPr>
            <a:r>
              <a:rPr lang="en-US" b="true" sz="2236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Evidencias Individuales: </a:t>
            </a:r>
            <a:r>
              <a:rPr lang="en-US" sz="2236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 Cuestionario autoevaluativo personal de los integrantes del equipo.</a:t>
            </a:r>
          </a:p>
          <a:p>
            <a:pPr algn="just" marL="482945" indent="-241472" lvl="1">
              <a:lnSpc>
                <a:spcPts val="3131"/>
              </a:lnSpc>
              <a:buFont typeface="Arial"/>
              <a:buChar char="•"/>
            </a:pPr>
            <a:r>
              <a:rPr lang="en-US" b="true" sz="2236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Evidencia Proyecto:  </a:t>
            </a:r>
          </a:p>
          <a:p>
            <a:pPr algn="just" marL="965889" indent="-321963" lvl="2">
              <a:lnSpc>
                <a:spcPts val="3131"/>
              </a:lnSpc>
              <a:buFont typeface="Arial"/>
              <a:buChar char="⚬"/>
            </a:pPr>
            <a:r>
              <a:rPr lang="en-US" b="true" sz="2236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Toda documentación perteneciente al proyecto de su planificación.</a:t>
            </a:r>
          </a:p>
          <a:p>
            <a:pPr algn="just" marL="965889" indent="-321963" lvl="2">
              <a:lnSpc>
                <a:spcPts val="3131"/>
              </a:lnSpc>
              <a:buFont typeface="Arial"/>
              <a:buChar char="⚬"/>
            </a:pPr>
            <a:r>
              <a:rPr lang="en-US" b="true" sz="2236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Almacenamiento de código versionado.</a:t>
            </a:r>
          </a:p>
          <a:p>
            <a:pPr algn="just" marL="965889" indent="-321963" lvl="2">
              <a:lnSpc>
                <a:spcPts val="3131"/>
              </a:lnSpc>
              <a:buFont typeface="Arial"/>
              <a:buChar char="⚬"/>
            </a:pPr>
            <a:r>
              <a:rPr lang="en-US" b="true" sz="2236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Evidencia de Sistema de Base de datos </a:t>
            </a:r>
            <a:r>
              <a:rPr lang="en-US" sz="2236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(esquema y base de datos del sistema)</a:t>
            </a:r>
          </a:p>
          <a:p>
            <a:pPr algn="just" marL="965889" indent="-321963" lvl="2">
              <a:lnSpc>
                <a:spcPts val="3131"/>
              </a:lnSpc>
              <a:buFont typeface="Arial"/>
              <a:buChar char="⚬"/>
            </a:pPr>
            <a:r>
              <a:rPr lang="en-US" b="true" sz="2236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Presentación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41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5400000">
            <a:off x="5758548" y="8546435"/>
            <a:ext cx="3382372" cy="3388533"/>
          </a:xfrm>
          <a:custGeom>
            <a:avLst/>
            <a:gdLst/>
            <a:ahLst/>
            <a:cxnLst/>
            <a:rect r="r" b="b" t="t" l="l"/>
            <a:pathLst>
              <a:path h="3388533" w="3382372">
                <a:moveTo>
                  <a:pt x="0" y="3388533"/>
                </a:moveTo>
                <a:lnTo>
                  <a:pt x="3382372" y="3388533"/>
                </a:lnTo>
                <a:lnTo>
                  <a:pt x="3382372" y="0"/>
                </a:lnTo>
                <a:lnTo>
                  <a:pt x="0" y="0"/>
                </a:lnTo>
                <a:lnTo>
                  <a:pt x="0" y="338853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298" y="3093830"/>
            <a:ext cx="13134638" cy="4912027"/>
          </a:xfrm>
          <a:custGeom>
            <a:avLst/>
            <a:gdLst/>
            <a:ahLst/>
            <a:cxnLst/>
            <a:rect r="r" b="b" t="t" l="l"/>
            <a:pathLst>
              <a:path h="4912027" w="13134638">
                <a:moveTo>
                  <a:pt x="0" y="0"/>
                </a:moveTo>
                <a:lnTo>
                  <a:pt x="13134639" y="0"/>
                </a:lnTo>
                <a:lnTo>
                  <a:pt x="13134639" y="4912027"/>
                </a:lnTo>
                <a:lnTo>
                  <a:pt x="0" y="49120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6246" t="-90680" r="-17101" b="-5501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13600" y="665293"/>
            <a:ext cx="819654" cy="819654"/>
          </a:xfrm>
          <a:custGeom>
            <a:avLst/>
            <a:gdLst/>
            <a:ahLst/>
            <a:cxnLst/>
            <a:rect r="r" b="b" t="t" l="l"/>
            <a:pathLst>
              <a:path h="819654" w="819654">
                <a:moveTo>
                  <a:pt x="0" y="0"/>
                </a:moveTo>
                <a:lnTo>
                  <a:pt x="819654" y="0"/>
                </a:lnTo>
                <a:lnTo>
                  <a:pt x="819654" y="819655"/>
                </a:lnTo>
                <a:lnTo>
                  <a:pt x="0" y="8196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3285937" y="665293"/>
            <a:ext cx="819654" cy="819654"/>
          </a:xfrm>
          <a:custGeom>
            <a:avLst/>
            <a:gdLst/>
            <a:ahLst/>
            <a:cxnLst/>
            <a:rect r="r" b="b" t="t" l="l"/>
            <a:pathLst>
              <a:path h="819654" w="819654">
                <a:moveTo>
                  <a:pt x="819654" y="0"/>
                </a:moveTo>
                <a:lnTo>
                  <a:pt x="0" y="0"/>
                </a:lnTo>
                <a:lnTo>
                  <a:pt x="0" y="819655"/>
                </a:lnTo>
                <a:lnTo>
                  <a:pt x="819654" y="819655"/>
                </a:lnTo>
                <a:lnTo>
                  <a:pt x="81965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3688967" y="3492443"/>
            <a:ext cx="833247" cy="4114800"/>
          </a:xfrm>
          <a:custGeom>
            <a:avLst/>
            <a:gdLst/>
            <a:ahLst/>
            <a:cxnLst/>
            <a:rect r="r" b="b" t="t" l="l"/>
            <a:pathLst>
              <a:path h="4114800" w="833247">
                <a:moveTo>
                  <a:pt x="833247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833247" y="0"/>
                </a:lnTo>
                <a:lnTo>
                  <a:pt x="833247" y="411480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589435" y="553402"/>
            <a:ext cx="6743901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39"/>
              </a:lnSpc>
            </a:pPr>
            <a:r>
              <a:rPr lang="en-US" sz="5999" b="true">
                <a:solidFill>
                  <a:srgbClr val="EEFFC4"/>
                </a:solidFill>
                <a:latin typeface="Montaser Arabic Heavy"/>
                <a:ea typeface="Montaser Arabic Heavy"/>
                <a:cs typeface="Montaser Arabic Heavy"/>
                <a:sym typeface="Montaser Arabic Heavy"/>
              </a:rPr>
              <a:t>Trello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522214" y="3832241"/>
            <a:ext cx="3248852" cy="2966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División de  espacios, definida por lo sprint del proyecto (5):</a:t>
            </a:r>
          </a:p>
          <a:p>
            <a:pPr algn="just">
              <a:lnSpc>
                <a:spcPts val="2940"/>
              </a:lnSpc>
            </a:pPr>
          </a:p>
          <a:p>
            <a:pPr algn="just" marL="453406" indent="-226703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Fase de planificación.</a:t>
            </a:r>
          </a:p>
          <a:p>
            <a:pPr algn="just" marL="453406" indent="-226703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Desarrollo.</a:t>
            </a:r>
          </a:p>
          <a:p>
            <a:pPr algn="just" marL="453406" indent="-226703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Marcha Blanca.</a:t>
            </a:r>
          </a:p>
          <a:p>
            <a:pPr algn="just" marL="453406" indent="-226703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Fin.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DAG5ScF5zr0</dc:identifier>
  <dcterms:modified xsi:type="dcterms:W3CDTF">2011-08-01T06:04:30Z</dcterms:modified>
  <cp:revision>1</cp:revision>
  <dc:title>Presentación Proyecto (2)</dc:title>
</cp:coreProperties>
</file>